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79" r:id="rId3"/>
    <p:sldId id="843" r:id="rId4"/>
    <p:sldId id="875" r:id="rId6"/>
    <p:sldId id="919" r:id="rId7"/>
    <p:sldId id="917" r:id="rId8"/>
    <p:sldId id="937" r:id="rId9"/>
    <p:sldId id="920" r:id="rId10"/>
    <p:sldId id="935" r:id="rId11"/>
    <p:sldId id="918" r:id="rId12"/>
    <p:sldId id="936" r:id="rId13"/>
    <p:sldId id="910" r:id="rId14"/>
    <p:sldId id="938" r:id="rId15"/>
    <p:sldId id="949" r:id="rId16"/>
    <p:sldId id="950" r:id="rId17"/>
    <p:sldId id="970" r:id="rId18"/>
    <p:sldId id="957" r:id="rId19"/>
    <p:sldId id="953" r:id="rId20"/>
    <p:sldId id="952" r:id="rId21"/>
    <p:sldId id="954" r:id="rId22"/>
    <p:sldId id="955" r:id="rId23"/>
    <p:sldId id="939" r:id="rId24"/>
    <p:sldId id="946" r:id="rId25"/>
    <p:sldId id="947" r:id="rId26"/>
    <p:sldId id="959" r:id="rId27"/>
    <p:sldId id="960" r:id="rId28"/>
    <p:sldId id="956" r:id="rId29"/>
    <p:sldId id="961" r:id="rId30"/>
    <p:sldId id="962" r:id="rId31"/>
    <p:sldId id="963" r:id="rId32"/>
    <p:sldId id="977" r:id="rId33"/>
    <p:sldId id="958" r:id="rId34"/>
    <p:sldId id="948" r:id="rId35"/>
    <p:sldId id="893" r:id="rId36"/>
    <p:sldId id="932" r:id="rId37"/>
    <p:sldId id="906" r:id="rId38"/>
    <p:sldId id="927" r:id="rId39"/>
    <p:sldId id="922" r:id="rId40"/>
    <p:sldId id="924" r:id="rId41"/>
    <p:sldId id="940" r:id="rId42"/>
    <p:sldId id="923" r:id="rId43"/>
    <p:sldId id="944" r:id="rId44"/>
    <p:sldId id="945" r:id="rId45"/>
    <p:sldId id="890" r:id="rId46"/>
    <p:sldId id="964" r:id="rId47"/>
    <p:sldId id="971" r:id="rId48"/>
    <p:sldId id="972" r:id="rId49"/>
    <p:sldId id="973" r:id="rId50"/>
    <p:sldId id="934" r:id="rId51"/>
    <p:sldId id="975" r:id="rId52"/>
    <p:sldId id="968" r:id="rId53"/>
    <p:sldId id="967" r:id="rId54"/>
    <p:sldId id="976" r:id="rId55"/>
    <p:sldId id="965" r:id="rId56"/>
    <p:sldId id="974" r:id="rId57"/>
    <p:sldId id="978" r:id="rId58"/>
    <p:sldId id="979" r:id="rId59"/>
    <p:sldId id="838" r:id="rId60"/>
  </p:sldIdLst>
  <p:sldSz cx="9144000" cy="5143500" type="screen16x9"/>
  <p:notesSz cx="6887845" cy="1001839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anose="020F0502020204030204" pitchFamily="34" charset="0"/>
        <a:ea typeface="楷体_GB2312"/>
        <a:cs typeface="楷体_GB2312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anose="020F0502020204030204" pitchFamily="34" charset="0"/>
        <a:ea typeface="楷体_GB2312"/>
        <a:cs typeface="楷体_GB2312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anose="020F0502020204030204" pitchFamily="34" charset="0"/>
        <a:ea typeface="楷体_GB2312"/>
        <a:cs typeface="楷体_GB2312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anose="020F0502020204030204" pitchFamily="34" charset="0"/>
        <a:ea typeface="楷体_GB2312"/>
        <a:cs typeface="楷体_GB2312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anose="020F0502020204030204" pitchFamily="34" charset="0"/>
        <a:ea typeface="楷体_GB2312"/>
        <a:cs typeface="楷体_GB2312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Calibri" panose="020F0502020204030204" pitchFamily="34" charset="0"/>
        <a:ea typeface="楷体_GB2312"/>
        <a:cs typeface="楷体_GB2312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Calibri" panose="020F0502020204030204" pitchFamily="34" charset="0"/>
        <a:ea typeface="楷体_GB2312"/>
        <a:cs typeface="楷体_GB2312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Calibri" panose="020F0502020204030204" pitchFamily="34" charset="0"/>
        <a:ea typeface="楷体_GB2312"/>
        <a:cs typeface="楷体_GB2312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Calibri" panose="020F0502020204030204" pitchFamily="34" charset="0"/>
        <a:ea typeface="楷体_GB2312"/>
        <a:cs typeface="楷体_GB231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6699"/>
    <a:srgbClr val="0099FF"/>
    <a:srgbClr val="FFFF00"/>
    <a:srgbClr val="0099CC"/>
    <a:srgbClr val="800000"/>
    <a:srgbClr val="FF0000"/>
    <a:srgbClr val="0066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0445" autoAdjust="0"/>
  </p:normalViewPr>
  <p:slideViewPr>
    <p:cSldViewPr>
      <p:cViewPr>
        <p:scale>
          <a:sx n="100" d="100"/>
          <a:sy n="100" d="100"/>
        </p:scale>
        <p:origin x="-798" y="216"/>
      </p:cViewPr>
      <p:guideLst>
        <p:guide orient="horz" pos="1645"/>
        <p:guide pos="2880"/>
      </p:guideLst>
    </p:cSldViewPr>
  </p:slideViewPr>
  <p:outlineViewPr>
    <p:cViewPr>
      <p:scale>
        <a:sx n="33" d="100"/>
        <a:sy n="33" d="100"/>
      </p:scale>
      <p:origin x="0" y="487"/>
    </p:cViewPr>
  </p:outlineViewPr>
  <p:notesTextViewPr>
    <p:cViewPr>
      <p:scale>
        <a:sx n="100" d="100"/>
        <a:sy n="100" d="100"/>
      </p:scale>
      <p:origin x="0" y="39"/>
    </p:cViewPr>
  </p:notesTextViewPr>
  <p:sorterViewPr>
    <p:cViewPr>
      <p:scale>
        <a:sx n="66" d="100"/>
        <a:sy n="66" d="100"/>
      </p:scale>
      <p:origin x="0" y="0"/>
    </p:cViewPr>
  </p:sorterViewPr>
  <p:gridSpacing cx="76198" cy="761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3" Type="http://schemas.openxmlformats.org/officeDocument/2006/relationships/tableStyles" Target="tableStyles.xml"/><Relationship Id="rId62" Type="http://schemas.openxmlformats.org/officeDocument/2006/relationships/viewProps" Target="viewProps.xml"/><Relationship Id="rId61" Type="http://schemas.openxmlformats.org/officeDocument/2006/relationships/presProps" Target="presProps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500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spcBef>
                <a:spcPct val="20000"/>
              </a:spcBef>
              <a:buFont typeface="Arial" panose="020B0604020202020204" pitchFamily="34" charset="0"/>
              <a:buNone/>
              <a:defRPr sz="1200">
                <a:ea typeface="楷体_GB2312" pitchFamily="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900" y="0"/>
            <a:ext cx="2987675" cy="500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spcBef>
                <a:spcPct val="20000"/>
              </a:spcBef>
              <a:buFont typeface="Arial" panose="020B0604020202020204" pitchFamily="34" charset="0"/>
              <a:buNone/>
              <a:defRPr sz="1200">
                <a:ea typeface="楷体_GB2312" pitchFamily="1" charset="-122"/>
                <a:cs typeface="+mn-cs"/>
              </a:defRPr>
            </a:lvl1pPr>
          </a:lstStyle>
          <a:p>
            <a:pPr>
              <a:defRPr/>
            </a:pPr>
            <a:fld id="{C7303EFF-F77A-4757-B7E4-23EBF6AF69F1}" type="datetimeFigureOut">
              <a:rPr lang="zh-CN" altLang="en-US"/>
            </a:fld>
            <a:endParaRPr lang="zh-CN" altLang="en-US"/>
          </a:p>
        </p:txBody>
      </p:sp>
      <p:sp>
        <p:nvSpPr>
          <p:cNvPr id="1434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prstGeom prst="rect">
            <a:avLst/>
          </a:prstGeom>
          <a:noFill/>
          <a:ln w="9525">
            <a:noFill/>
            <a:miter lim="800000"/>
          </a:ln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59325"/>
            <a:ext cx="5510213" cy="4508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5475"/>
            <a:ext cx="2982913" cy="501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spcBef>
                <a:spcPct val="20000"/>
              </a:spcBef>
              <a:buFont typeface="Arial" panose="020B0604020202020204" pitchFamily="34" charset="0"/>
              <a:buNone/>
              <a:defRPr sz="1200">
                <a:ea typeface="楷体_GB2312" pitchFamily="1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900" y="9515475"/>
            <a:ext cx="2987675" cy="501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r">
              <a:spcBef>
                <a:spcPct val="20000"/>
              </a:spcBef>
              <a:buFont typeface="Arial" panose="020B0604020202020204" pitchFamily="34" charset="0"/>
              <a:buNone/>
              <a:defRPr sz="1200">
                <a:ea typeface="楷体_GB2312" pitchFamily="1" charset="-122"/>
                <a:cs typeface="+mn-cs"/>
              </a:defRPr>
            </a:lvl1pPr>
          </a:lstStyle>
          <a:p>
            <a:pPr>
              <a:defRPr/>
            </a:pPr>
            <a:fld id="{D2AB5F2C-7DF4-4FE9-AA23-88A8A578726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0888"/>
            <a:ext cx="6678613" cy="3757612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0C0DA474-C3DB-4EA8-A1E8-F11794F9E0F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0888"/>
            <a:ext cx="6678613" cy="3757612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0C0DA474-C3DB-4EA8-A1E8-F11794F9E0F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50888"/>
            <a:ext cx="6678613" cy="3757612"/>
          </a:xfrm>
          <a:ln>
            <a:solidFill>
              <a:srgbClr val="000000"/>
            </a:solidFill>
          </a:ln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>
                <a:ea typeface="宋体" panose="02010600030101010101" pitchFamily="2" charset="-122"/>
              </a:rPr>
              <a:t>总机时有限 </a:t>
            </a:r>
            <a:r>
              <a:rPr lang="en-US" altLang="zh-CN" dirty="0" smtClean="0">
                <a:ea typeface="宋体" panose="02010600030101010101" pitchFamily="2" charset="-122"/>
              </a:rPr>
              <a:t>WIFI</a:t>
            </a:r>
            <a:r>
              <a:rPr lang="zh-CN" altLang="en-US" dirty="0" smtClean="0">
                <a:ea typeface="宋体" panose="02010600030101010101" pitchFamily="2" charset="-122"/>
              </a:rPr>
              <a:t>全覆盖</a:t>
            </a:r>
            <a:r>
              <a:rPr lang="en-US" altLang="zh-CN" dirty="0" smtClean="0">
                <a:ea typeface="宋体" panose="02010600030101010101" pitchFamily="2" charset="-122"/>
              </a:rPr>
              <a:t> </a:t>
            </a:r>
            <a:r>
              <a:rPr lang="zh-CN" altLang="en-US" dirty="0" smtClean="0">
                <a:ea typeface="宋体" panose="02010600030101010101" pitchFamily="2" charset="-122"/>
              </a:rPr>
              <a:t>自持设备，中午 周末 影音娱乐功能</a:t>
            </a:r>
            <a:endParaRPr lang="zh-CN" altLang="en-US" dirty="0" smtClean="0">
              <a:ea typeface="宋体" panose="02010600030101010101" pitchFamily="2" charset="-122"/>
            </a:endParaRPr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1028FB-0F70-4EAE-972D-02A3FEC3F09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50888"/>
            <a:ext cx="6678613" cy="3757612"/>
          </a:xfrm>
          <a:ln>
            <a:solidFill>
              <a:srgbClr val="000000"/>
            </a:solidFill>
          </a:ln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>
                <a:ea typeface="宋体" panose="02010600030101010101" pitchFamily="2" charset="-122"/>
              </a:rPr>
              <a:t>时尚第一高度</a:t>
            </a:r>
            <a:r>
              <a:rPr lang="zh-CN" altLang="en-US" baseline="0" dirty="0" smtClean="0">
                <a:ea typeface="宋体" panose="02010600030101010101" pitchFamily="2" charset="-122"/>
              </a:rPr>
              <a:t> 未超越   馆内政治任务  </a:t>
            </a:r>
            <a:r>
              <a:rPr lang="en-US" altLang="zh-CN" baseline="0" dirty="0" smtClean="0">
                <a:ea typeface="宋体" panose="02010600030101010101" pitchFamily="2" charset="-122"/>
              </a:rPr>
              <a:t>3+2  </a:t>
            </a:r>
            <a:r>
              <a:rPr lang="zh-CN" altLang="en-US" baseline="0" dirty="0" smtClean="0">
                <a:ea typeface="宋体" panose="02010600030101010101" pitchFamily="2" charset="-122"/>
              </a:rPr>
              <a:t>纸山文化 录音室 朗读之声</a:t>
            </a:r>
            <a:endParaRPr lang="zh-CN" altLang="en-US" dirty="0" smtClean="0">
              <a:ea typeface="宋体" panose="02010600030101010101" pitchFamily="2" charset="-122"/>
            </a:endParaRPr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1028FB-0F70-4EAE-972D-02A3FEC3F09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 </a:t>
            </a:r>
            <a:r>
              <a:rPr lang="zh-CN" altLang="en-US" dirty="0" smtClean="0"/>
              <a:t>两会 午休</a:t>
            </a:r>
            <a:r>
              <a:rPr lang="zh-CN" altLang="en-US" baseline="0" dirty="0" smtClean="0"/>
              <a:t> 音乐电影赏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 </a:t>
            </a:r>
            <a:r>
              <a:rPr lang="zh-CN" altLang="en-US" dirty="0" smtClean="0"/>
              <a:t>不懂的人 不真正懂  接触 理解 </a:t>
            </a:r>
            <a:endParaRPr lang="en-US" altLang="zh-CN" dirty="0" smtClean="0"/>
          </a:p>
          <a:p>
            <a:r>
              <a:rPr lang="en-US" altLang="zh-CN" dirty="0" smtClean="0"/>
              <a:t>2005 </a:t>
            </a:r>
            <a:r>
              <a:rPr lang="zh-CN" altLang="en-US" dirty="0" smtClean="0"/>
              <a:t>五馆合一 </a:t>
            </a:r>
            <a:r>
              <a:rPr lang="en-US" altLang="zh-CN" dirty="0" err="1" smtClean="0"/>
              <a:t>ilas</a:t>
            </a:r>
            <a:r>
              <a:rPr lang="en-US" altLang="zh-CN" dirty="0" smtClean="0"/>
              <a:t> </a:t>
            </a:r>
            <a:r>
              <a:rPr lang="zh-CN" altLang="en-US" dirty="0" smtClean="0"/>
              <a:t> </a:t>
            </a:r>
            <a:r>
              <a:rPr lang="en-US" altLang="zh-CN" dirty="0" smtClean="0"/>
              <a:t>2009 </a:t>
            </a:r>
            <a:r>
              <a:rPr lang="en-US" altLang="zh-CN" dirty="0" err="1" smtClean="0"/>
              <a:t>interlib</a:t>
            </a:r>
            <a:r>
              <a:rPr lang="en-US" altLang="zh-CN" dirty="0" smtClean="0"/>
              <a:t> </a:t>
            </a:r>
            <a:r>
              <a:rPr lang="zh-CN" altLang="en-US" dirty="0" smtClean="0"/>
              <a:t>通借通还基础</a:t>
            </a:r>
            <a:endParaRPr lang="en-US" altLang="zh-CN" dirty="0" smtClean="0"/>
          </a:p>
          <a:p>
            <a:r>
              <a:rPr lang="zh-CN" altLang="en-US" dirty="0" smtClean="0"/>
              <a:t>标配 </a:t>
            </a:r>
            <a:r>
              <a:rPr lang="en-US" altLang="zh-CN" dirty="0" smtClean="0"/>
              <a:t>NOTHING</a:t>
            </a:r>
            <a:r>
              <a:rPr lang="en-US" altLang="zh-CN" baseline="0" dirty="0" smtClean="0"/>
              <a:t> SPECIAL</a:t>
            </a:r>
            <a:endParaRPr lang="en-US" altLang="zh-CN" dirty="0" smtClean="0"/>
          </a:p>
          <a:p>
            <a:r>
              <a:rPr lang="zh-CN" altLang="en-US" dirty="0" smtClean="0"/>
              <a:t> 图创 立博</a:t>
            </a:r>
            <a:endParaRPr lang="en-US" altLang="zh-CN" dirty="0" smtClean="0"/>
          </a:p>
          <a:p>
            <a:r>
              <a:rPr lang="zh-CN" altLang="en-US" baseline="0" dirty="0" smtClean="0"/>
              <a:t>   阿 远   少儿馆 瑞安 市馆 </a:t>
            </a:r>
            <a:r>
              <a:rPr lang="en-US" altLang="zh-CN" baseline="0" dirty="0" smtClean="0"/>
              <a:t>2011</a:t>
            </a:r>
            <a:r>
              <a:rPr lang="zh-CN" altLang="en-US" baseline="0" dirty="0" smtClean="0"/>
              <a:t>前， 区 县，通借通还的量，融合度</a:t>
            </a:r>
            <a:endParaRPr lang="en-US" altLang="zh-CN" baseline="0" dirty="0" smtClean="0"/>
          </a:p>
          <a:p>
            <a:r>
              <a:rPr lang="zh-CN" altLang="en-US" baseline="0" dirty="0" smtClean="0"/>
              <a:t> 该有皆有，选配</a:t>
            </a:r>
            <a:endParaRPr lang="en-US" altLang="zh-CN" baseline="0" dirty="0" smtClean="0"/>
          </a:p>
          <a:p>
            <a:r>
              <a:rPr lang="en-US" altLang="zh-CN" baseline="0" dirty="0" smtClean="0"/>
              <a:t>  </a:t>
            </a:r>
            <a:r>
              <a:rPr lang="zh-CN" altLang="en-US" baseline="0" dirty="0" smtClean="0"/>
              <a:t>差异特色 一二先行 适度超前</a:t>
            </a:r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中心区 设备来源 书房</a:t>
            </a:r>
            <a:endParaRPr lang="en-US" altLang="zh-CN" dirty="0" smtClean="0"/>
          </a:p>
          <a:p>
            <a:r>
              <a:rPr lang="zh-CN" altLang="en-US" dirty="0" smtClean="0"/>
              <a:t>闸机 办证机 标签  客流系统  换换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  </a:t>
            </a:r>
            <a:r>
              <a:rPr lang="zh-CN" altLang="en-US" dirty="0" smtClean="0"/>
              <a:t>标签大小 人体安全 感应距离  稳定性 可靠性 经济性</a:t>
            </a:r>
            <a:r>
              <a:rPr lang="zh-CN" altLang="en-US" baseline="0" dirty="0" smtClean="0"/>
              <a:t>  兼容性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 现有建成书房介绍，市民大书房 看得见 管得住能掌控利用的场地 充分利用</a:t>
            </a:r>
            <a:endParaRPr lang="zh-CN" altLang="en-US" dirty="0" smtClean="0"/>
          </a:p>
          <a:p>
            <a:r>
              <a:rPr lang="zh-CN" altLang="en-US" dirty="0" smtClean="0"/>
              <a:t> 分馆</a:t>
            </a:r>
            <a:r>
              <a:rPr lang="zh-CN" altLang="en-US" baseline="0" dirty="0" smtClean="0"/>
              <a:t> 介入  </a:t>
            </a:r>
            <a:r>
              <a:rPr lang="zh-CN" altLang="en-US" dirty="0" smtClean="0"/>
              <a:t>一线 二线</a:t>
            </a:r>
            <a:r>
              <a:rPr lang="zh-CN" altLang="en-US" baseline="0" dirty="0" smtClean="0"/>
              <a:t> 三线，个性 温馨 时尚  便捷 ，</a:t>
            </a:r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统一模式 统一运营 子品牌</a:t>
            </a:r>
            <a:r>
              <a:rPr lang="zh-CN" altLang="en-US" baseline="0" dirty="0" smtClean="0"/>
              <a:t> 自有品牌 资金来源本地 农家书屋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baseline="0" dirty="0" smtClean="0"/>
              <a:t>办证终端  前置环节 </a:t>
            </a:r>
            <a:endParaRPr lang="en-US" altLang="zh-CN" baseline="0" dirty="0" smtClean="0"/>
          </a:p>
          <a:p>
            <a:r>
              <a:rPr lang="zh-CN" altLang="en-US" baseline="0" dirty="0" smtClean="0"/>
              <a:t>还书点扩展   </a:t>
            </a:r>
            <a:r>
              <a:rPr lang="en-US" altLang="zh-CN" dirty="0" smtClean="0"/>
              <a:t>1300+</a:t>
            </a:r>
            <a:r>
              <a:rPr lang="en-US" altLang="zh-CN" baseline="0" dirty="0" smtClean="0"/>
              <a:t>  40000-  60%</a:t>
            </a:r>
            <a:r>
              <a:rPr lang="zh-CN" altLang="en-US" baseline="0" dirty="0" smtClean="0"/>
              <a:t>？  宣传   规模 效果  书店拓展 古旧 民营书店 特色 小众书店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不刻意追求全覆盖 落地覆盖面</a:t>
            </a:r>
            <a:r>
              <a:rPr lang="zh-CN" altLang="en-US" baseline="0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50888"/>
            <a:ext cx="6678613" cy="3757612"/>
          </a:xfrm>
          <a:ln>
            <a:solidFill>
              <a:srgbClr val="000000"/>
            </a:solidFill>
          </a:ln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通借通还率 ，高 市馆</a:t>
            </a:r>
            <a:r>
              <a:rPr lang="en-US" altLang="zh-CN" dirty="0" smtClean="0"/>
              <a:t>2011</a:t>
            </a:r>
            <a:r>
              <a:rPr lang="zh-CN" altLang="en-US" dirty="0" smtClean="0"/>
              <a:t>三区馆 ， 低 县市 自主性</a:t>
            </a:r>
            <a:endParaRPr lang="en-US" altLang="zh-CN" dirty="0" smtClean="0"/>
          </a:p>
          <a:p>
            <a:pPr eaLnBrk="1" hangingPunct="1">
              <a:spcBef>
                <a:spcPct val="0"/>
              </a:spcBef>
            </a:pPr>
            <a:r>
              <a:rPr lang="en-US" altLang="zh-CN" baseline="0" dirty="0" smtClean="0">
                <a:ea typeface="宋体" panose="02010600030101010101" pitchFamily="2" charset="-122"/>
              </a:rPr>
              <a:t>   </a:t>
            </a:r>
            <a:r>
              <a:rPr lang="en-US" altLang="zh-CN" dirty="0" smtClean="0">
                <a:ea typeface="宋体" panose="02010600030101010101" pitchFamily="2" charset="-122"/>
              </a:rPr>
              <a:t>  </a:t>
            </a:r>
            <a:r>
              <a:rPr lang="zh-CN" altLang="en-US" dirty="0" smtClean="0">
                <a:ea typeface="宋体" panose="02010600030101010101" pitchFamily="2" charset="-122"/>
              </a:rPr>
              <a:t>瑞安</a:t>
            </a:r>
            <a:r>
              <a:rPr lang="en-US" altLang="zh-CN" dirty="0" smtClean="0">
                <a:ea typeface="宋体" panose="02010600030101010101" pitchFamily="2" charset="-122"/>
              </a:rPr>
              <a:t>2010</a:t>
            </a:r>
            <a:r>
              <a:rPr lang="zh-CN" altLang="en-US" dirty="0" smtClean="0">
                <a:ea typeface="宋体" panose="02010600030101010101" pitchFamily="2" charset="-122"/>
              </a:rPr>
              <a:t> 泰顺的情况 少儿</a:t>
            </a:r>
            <a:r>
              <a:rPr lang="en-US" altLang="zh-CN" dirty="0" smtClean="0">
                <a:ea typeface="宋体" panose="02010600030101010101" pitchFamily="2" charset="-122"/>
              </a:rPr>
              <a:t>2009</a:t>
            </a:r>
            <a:endParaRPr lang="en-US" altLang="zh-CN" dirty="0" smtClean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dirty="0" smtClean="0">
                <a:ea typeface="宋体" panose="02010600030101010101" pitchFamily="2" charset="-122"/>
              </a:rPr>
              <a:t>安全管理</a:t>
            </a:r>
            <a:r>
              <a:rPr lang="zh-CN" altLang="en-US" baseline="0" dirty="0" smtClean="0">
                <a:ea typeface="宋体" panose="02010600030101010101" pitchFamily="2" charset="-122"/>
              </a:rPr>
              <a:t> 设备运行 </a:t>
            </a:r>
            <a:r>
              <a:rPr lang="zh-CN" altLang="en-US" dirty="0" smtClean="0">
                <a:ea typeface="宋体" panose="02010600030101010101" pitchFamily="2" charset="-122"/>
              </a:rPr>
              <a:t>监控 远程 巡查 上架整理   没网络 ，没通电</a:t>
            </a:r>
            <a:r>
              <a:rPr lang="zh-CN" altLang="en-US" baseline="0" dirty="0" smtClean="0">
                <a:ea typeface="宋体" panose="02010600030101010101" pitchFamily="2" charset="-122"/>
              </a:rPr>
              <a:t> ，插拔 ，死机 </a:t>
            </a:r>
            <a:r>
              <a:rPr lang="en-US" altLang="zh-CN" baseline="0" dirty="0" smtClean="0">
                <a:ea typeface="宋体" panose="02010600030101010101" pitchFamily="2" charset="-122"/>
              </a:rPr>
              <a:t>,</a:t>
            </a:r>
            <a:r>
              <a:rPr lang="zh-CN" altLang="en-US" baseline="0" dirty="0" smtClean="0">
                <a:ea typeface="宋体" panose="02010600030101010101" pitchFamily="2" charset="-122"/>
              </a:rPr>
              <a:t>运营商</a:t>
            </a:r>
            <a:endParaRPr lang="en-US" altLang="zh-CN" baseline="0" dirty="0" smtClean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dirty="0" smtClean="0">
                <a:ea typeface="宋体" panose="02010600030101010101" pitchFamily="2" charset="-122"/>
              </a:rPr>
              <a:t>市一级</a:t>
            </a:r>
            <a:r>
              <a:rPr lang="zh-CN" altLang="en-US" baseline="0" dirty="0" smtClean="0">
                <a:ea typeface="宋体" panose="02010600030101010101" pitchFamily="2" charset="-122"/>
              </a:rPr>
              <a:t> 业务办 技术部 流通配送 物业 县区级 一条龙</a:t>
            </a:r>
            <a:endParaRPr lang="en-US" altLang="zh-CN" baseline="0" dirty="0" smtClean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 baseline="0" dirty="0" smtClean="0">
                <a:ea typeface="宋体" panose="02010600030101010101" pitchFamily="2" charset="-122"/>
              </a:rPr>
              <a:t> </a:t>
            </a:r>
            <a:r>
              <a:rPr lang="zh-CN" altLang="en-US" baseline="0" dirty="0" smtClean="0">
                <a:ea typeface="宋体" panose="02010600030101010101" pitchFamily="2" charset="-122"/>
              </a:rPr>
              <a:t>市民大书房 城市书房  瓯悦书屋 百姓书屋</a:t>
            </a:r>
            <a:endParaRPr lang="en-US" altLang="zh-CN" baseline="0" dirty="0" smtClean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 baseline="0" dirty="0" smtClean="0">
                <a:ea typeface="宋体" panose="02010600030101010101" pitchFamily="2" charset="-122"/>
              </a:rPr>
              <a:t> </a:t>
            </a:r>
            <a:r>
              <a:rPr lang="zh-CN" altLang="en-US" baseline="0" smtClean="0">
                <a:ea typeface="宋体" panose="02010600030101010101" pitchFamily="2" charset="-122"/>
              </a:rPr>
              <a:t>保险 公众责任险 书房市里统筹，书屋 本馆</a:t>
            </a:r>
            <a:endParaRPr lang="en-US" altLang="zh-CN" dirty="0" smtClean="0">
              <a:ea typeface="宋体" panose="02010600030101010101" pitchFamily="2" charset="-122"/>
            </a:endParaRPr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1028FB-0F70-4EAE-972D-02A3FEC3F09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pcanywhere xt800 teamviewer </a:t>
            </a:r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安全问题 红外 常开  保险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农家书屋 集体导入</a:t>
            </a:r>
            <a:r>
              <a:rPr lang="zh-CN" altLang="en-US" baseline="0" dirty="0" smtClean="0"/>
              <a:t> 手工点，</a:t>
            </a:r>
            <a:r>
              <a:rPr lang="en-US" altLang="zh-CN" baseline="0" dirty="0" err="1" smtClean="0"/>
              <a:t>interlib</a:t>
            </a:r>
            <a:r>
              <a:rPr lang="zh-CN" altLang="en-US" baseline="0" dirty="0" smtClean="0"/>
              <a:t>操作界面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读写扳</a:t>
            </a:r>
            <a:r>
              <a:rPr lang="zh-CN" altLang="en-US" baseline="0" dirty="0" smtClean="0"/>
              <a:t> 线裸露 断 扯掉  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 </a:t>
            </a:r>
            <a:r>
              <a:rPr lang="zh-CN" altLang="en-US" dirty="0" smtClean="0"/>
              <a:t>买买买</a:t>
            </a:r>
            <a:r>
              <a:rPr lang="zh-CN" altLang="en-US" baseline="0" dirty="0" smtClean="0"/>
              <a:t> 静态 人工 动态 自动实时</a:t>
            </a:r>
            <a:endParaRPr lang="zh-CN" altLang="en-US" dirty="0" smtClean="0"/>
          </a:p>
          <a:p>
            <a:r>
              <a:rPr lang="zh-CN" altLang="en-US" dirty="0" smtClean="0"/>
              <a:t>，客流 智慧墙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AB5F2C-7DF4-4FE9-AA23-88A8A5787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0A25D-5749-4D82-8B29-00B886DDECB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38C0B-0BBD-411E-8EBD-2DB6972991A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920C8-1DCB-4761-AB60-E044E407AEA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65FED-5A65-462A-BFA6-C4419EDC93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2C23C-6889-43C7-B267-0E75C6DC14A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27A0D-5FA5-45CF-8395-B3AF7B9505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B37D0-F4B8-4456-B20C-AB4B78CBA38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7E63D-DBB1-47DE-B141-F9E0A4F05CE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18766-80AA-45BF-BAF1-7DAEC04E015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273D4-529B-4FB8-AD52-27BF620A9C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37B8C-56BC-4833-BEE3-47DAD75F54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4DC87-1578-4202-A60B-7787B744721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spcBef>
                <a:spcPct val="0"/>
              </a:spcBef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spcBef>
                <a:spcPct val="0"/>
              </a:spcBef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B376B885-1E84-4539-9592-A63015ACC25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hyperlink" Target="https://mp.weixin.qq.com/s?__biz=MzAwMjAwMjYyNA==&amp;mid=2649618900&amp;idx=1&amp;sn=405c685bd1981d32cf584eaf18348c1f&amp;chksm=82c8427bb5bfcb6d08ec526a6fa226f6dff1161d4ca0a74828403606556c9b1df94e5c893791#rd" TargetMode="External"/><Relationship Id="rId1" Type="http://schemas.openxmlformats.org/officeDocument/2006/relationships/hyperlink" Target="http://mp.weixin.qq.com/s?__biz=MzAwMjAwMjYyNA==&amp;mid=401356476&amp;idx=1&amp;sn=763ffed8275a4d09e39f07baa9a2a943#rd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3"/>
          <p:cNvSpPr txBox="1">
            <a:spLocks noChangeArrowheads="1"/>
          </p:cNvSpPr>
          <p:nvPr/>
        </p:nvSpPr>
        <p:spPr bwMode="auto">
          <a:xfrm>
            <a:off x="3571876" y="3053953"/>
            <a:ext cx="307181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吴蛟鹏  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2012.9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62" name="图片 8" descr="图片1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3505228" y="3409928"/>
            <a:ext cx="1720562" cy="137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457068" y="742998"/>
            <a:ext cx="10339388" cy="1885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瓯海区图书馆</a:t>
            </a:r>
            <a:endParaRPr lang="en-US" altLang="zh-CN" sz="4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RFID</a:t>
            </a:r>
            <a:r>
              <a:rPr lang="zh-CN" altLang="en-US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系统应用情况介绍</a:t>
            </a:r>
            <a:endParaRPr lang="en-US" altLang="zh-CN" sz="4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031876" y="2539604"/>
            <a:ext cx="7248525" cy="1172765"/>
            <a:chOff x="1031875" y="3386138"/>
            <a:chExt cx="7248525" cy="1563687"/>
          </a:xfrm>
        </p:grpSpPr>
        <p:sp>
          <p:nvSpPr>
            <p:cNvPr id="35" name="任意多边形 34"/>
            <p:cNvSpPr/>
            <p:nvPr/>
          </p:nvSpPr>
          <p:spPr>
            <a:xfrm>
              <a:off x="1031875" y="3386138"/>
              <a:ext cx="7248525" cy="1084262"/>
            </a:xfrm>
            <a:custGeom>
              <a:avLst/>
              <a:gdLst>
                <a:gd name="connsiteX0" fmla="*/ 0 w 9084039"/>
                <a:gd name="connsiteY0" fmla="*/ 741988 h 1296771"/>
                <a:gd name="connsiteX1" fmla="*/ 1229193 w 9084039"/>
                <a:gd name="connsiteY1" fmla="*/ 7470 h 1296771"/>
                <a:gd name="connsiteX2" fmla="*/ 2248524 w 9084039"/>
                <a:gd name="connsiteY2" fmla="*/ 1146723 h 1296771"/>
                <a:gd name="connsiteX3" fmla="*/ 3852472 w 9084039"/>
                <a:gd name="connsiteY3" fmla="*/ 307274 h 1296771"/>
                <a:gd name="connsiteX4" fmla="*/ 4901783 w 9084039"/>
                <a:gd name="connsiteY4" fmla="*/ 1176703 h 1296771"/>
                <a:gd name="connsiteX5" fmla="*/ 6355829 w 9084039"/>
                <a:gd name="connsiteY5" fmla="*/ 412205 h 1296771"/>
                <a:gd name="connsiteX6" fmla="*/ 7480091 w 9084039"/>
                <a:gd name="connsiteY6" fmla="*/ 1296625 h 1296771"/>
                <a:gd name="connsiteX7" fmla="*/ 8439462 w 9084039"/>
                <a:gd name="connsiteY7" fmla="*/ 487156 h 1296771"/>
                <a:gd name="connsiteX8" fmla="*/ 9084039 w 9084039"/>
                <a:gd name="connsiteY8" fmla="*/ 1101752 h 1296771"/>
                <a:gd name="connsiteX0-1" fmla="*/ 0 w 9084039"/>
                <a:gd name="connsiteY0-2" fmla="*/ 741988 h 1296771"/>
                <a:gd name="connsiteX1-3" fmla="*/ 1229193 w 9084039"/>
                <a:gd name="connsiteY1-4" fmla="*/ 7470 h 1296771"/>
                <a:gd name="connsiteX2-5" fmla="*/ 2248524 w 9084039"/>
                <a:gd name="connsiteY2-6" fmla="*/ 1146723 h 1296771"/>
                <a:gd name="connsiteX3-7" fmla="*/ 3777521 w 9084039"/>
                <a:gd name="connsiteY3-8" fmla="*/ 97411 h 1296771"/>
                <a:gd name="connsiteX4-9" fmla="*/ 4901783 w 9084039"/>
                <a:gd name="connsiteY4-10" fmla="*/ 1176703 h 1296771"/>
                <a:gd name="connsiteX5-11" fmla="*/ 6355829 w 9084039"/>
                <a:gd name="connsiteY5-12" fmla="*/ 412205 h 1296771"/>
                <a:gd name="connsiteX6-13" fmla="*/ 7480091 w 9084039"/>
                <a:gd name="connsiteY6-14" fmla="*/ 1296625 h 1296771"/>
                <a:gd name="connsiteX7-15" fmla="*/ 8439462 w 9084039"/>
                <a:gd name="connsiteY7-16" fmla="*/ 487156 h 1296771"/>
                <a:gd name="connsiteX8-17" fmla="*/ 9084039 w 9084039"/>
                <a:gd name="connsiteY8-18" fmla="*/ 1101752 h 1296771"/>
                <a:gd name="connsiteX0-19" fmla="*/ 0 w 9084039"/>
                <a:gd name="connsiteY0-20" fmla="*/ 741988 h 1299012"/>
                <a:gd name="connsiteX1-21" fmla="*/ 1229193 w 9084039"/>
                <a:gd name="connsiteY1-22" fmla="*/ 7470 h 1299012"/>
                <a:gd name="connsiteX2-23" fmla="*/ 2248524 w 9084039"/>
                <a:gd name="connsiteY2-24" fmla="*/ 1146723 h 1299012"/>
                <a:gd name="connsiteX3-25" fmla="*/ 3777521 w 9084039"/>
                <a:gd name="connsiteY3-26" fmla="*/ 97411 h 1299012"/>
                <a:gd name="connsiteX4-27" fmla="*/ 4901783 w 9084039"/>
                <a:gd name="connsiteY4-28" fmla="*/ 1176703 h 1299012"/>
                <a:gd name="connsiteX5-29" fmla="*/ 6310859 w 9084039"/>
                <a:gd name="connsiteY5-30" fmla="*/ 172362 h 1299012"/>
                <a:gd name="connsiteX6-31" fmla="*/ 7480091 w 9084039"/>
                <a:gd name="connsiteY6-32" fmla="*/ 1296625 h 1299012"/>
                <a:gd name="connsiteX7-33" fmla="*/ 8439462 w 9084039"/>
                <a:gd name="connsiteY7-34" fmla="*/ 487156 h 1299012"/>
                <a:gd name="connsiteX8-35" fmla="*/ 9084039 w 9084039"/>
                <a:gd name="connsiteY8-36" fmla="*/ 1101752 h 1299012"/>
                <a:gd name="connsiteX0-37" fmla="*/ 0 w 9084039"/>
                <a:gd name="connsiteY0-38" fmla="*/ 741988 h 1296642"/>
                <a:gd name="connsiteX1-39" fmla="*/ 1229193 w 9084039"/>
                <a:gd name="connsiteY1-40" fmla="*/ 7470 h 1296642"/>
                <a:gd name="connsiteX2-41" fmla="*/ 2248524 w 9084039"/>
                <a:gd name="connsiteY2-42" fmla="*/ 1146723 h 1296642"/>
                <a:gd name="connsiteX3-43" fmla="*/ 3777521 w 9084039"/>
                <a:gd name="connsiteY3-44" fmla="*/ 97411 h 1296642"/>
                <a:gd name="connsiteX4-45" fmla="*/ 4901783 w 9084039"/>
                <a:gd name="connsiteY4-46" fmla="*/ 1176703 h 1296642"/>
                <a:gd name="connsiteX5-47" fmla="*/ 6310859 w 9084039"/>
                <a:gd name="connsiteY5-48" fmla="*/ 172362 h 1296642"/>
                <a:gd name="connsiteX6-49" fmla="*/ 7480091 w 9084039"/>
                <a:gd name="connsiteY6-50" fmla="*/ 1296625 h 1296642"/>
                <a:gd name="connsiteX7-51" fmla="*/ 8439462 w 9084039"/>
                <a:gd name="connsiteY7-52" fmla="*/ 202343 h 1296642"/>
                <a:gd name="connsiteX8-53" fmla="*/ 9084039 w 9084039"/>
                <a:gd name="connsiteY8-54" fmla="*/ 1101752 h 1296642"/>
                <a:gd name="connsiteX0-55" fmla="*/ 0 w 9129009"/>
                <a:gd name="connsiteY0-56" fmla="*/ 1169250 h 1289189"/>
                <a:gd name="connsiteX1-57" fmla="*/ 1274163 w 9129009"/>
                <a:gd name="connsiteY1-58" fmla="*/ 17 h 1289189"/>
                <a:gd name="connsiteX2-59" fmla="*/ 2293494 w 9129009"/>
                <a:gd name="connsiteY2-60" fmla="*/ 1139270 h 1289189"/>
                <a:gd name="connsiteX3-61" fmla="*/ 3822491 w 9129009"/>
                <a:gd name="connsiteY3-62" fmla="*/ 89958 h 1289189"/>
                <a:gd name="connsiteX4-63" fmla="*/ 4946753 w 9129009"/>
                <a:gd name="connsiteY4-64" fmla="*/ 1169250 h 1289189"/>
                <a:gd name="connsiteX5-65" fmla="*/ 6355829 w 9129009"/>
                <a:gd name="connsiteY5-66" fmla="*/ 164909 h 1289189"/>
                <a:gd name="connsiteX6-67" fmla="*/ 7525061 w 9129009"/>
                <a:gd name="connsiteY6-68" fmla="*/ 1289172 h 1289189"/>
                <a:gd name="connsiteX7-69" fmla="*/ 8484432 w 9129009"/>
                <a:gd name="connsiteY7-70" fmla="*/ 194890 h 1289189"/>
                <a:gd name="connsiteX8-71" fmla="*/ 9129009 w 9129009"/>
                <a:gd name="connsiteY8-72" fmla="*/ 1094299 h 1289189"/>
                <a:gd name="connsiteX0-73" fmla="*/ 0 w 9129009"/>
                <a:gd name="connsiteY0-74" fmla="*/ 1169250 h 1289189"/>
                <a:gd name="connsiteX1-75" fmla="*/ 1274163 w 9129009"/>
                <a:gd name="connsiteY1-76" fmla="*/ 17 h 1289189"/>
                <a:gd name="connsiteX2-77" fmla="*/ 2293494 w 9129009"/>
                <a:gd name="connsiteY2-78" fmla="*/ 1139270 h 1289189"/>
                <a:gd name="connsiteX3-79" fmla="*/ 3822491 w 9129009"/>
                <a:gd name="connsiteY3-80" fmla="*/ 89958 h 1289189"/>
                <a:gd name="connsiteX4-81" fmla="*/ 4946753 w 9129009"/>
                <a:gd name="connsiteY4-82" fmla="*/ 1169250 h 1289189"/>
                <a:gd name="connsiteX5-83" fmla="*/ 6355829 w 9129009"/>
                <a:gd name="connsiteY5-84" fmla="*/ 164909 h 1289189"/>
                <a:gd name="connsiteX6-85" fmla="*/ 7525061 w 9129009"/>
                <a:gd name="connsiteY6-86" fmla="*/ 1289172 h 1289189"/>
                <a:gd name="connsiteX7-87" fmla="*/ 8484432 w 9129009"/>
                <a:gd name="connsiteY7-88" fmla="*/ 194890 h 1289189"/>
                <a:gd name="connsiteX8-89" fmla="*/ 9129009 w 9129009"/>
                <a:gd name="connsiteY8-90" fmla="*/ 1094299 h 1289189"/>
                <a:gd name="connsiteX0-91" fmla="*/ 0 w 9129009"/>
                <a:gd name="connsiteY0-92" fmla="*/ 1169250 h 1289189"/>
                <a:gd name="connsiteX1-93" fmla="*/ 1139251 w 9129009"/>
                <a:gd name="connsiteY1-94" fmla="*/ 17 h 1289189"/>
                <a:gd name="connsiteX2-95" fmla="*/ 2293494 w 9129009"/>
                <a:gd name="connsiteY2-96" fmla="*/ 1139270 h 1289189"/>
                <a:gd name="connsiteX3-97" fmla="*/ 3822491 w 9129009"/>
                <a:gd name="connsiteY3-98" fmla="*/ 89958 h 1289189"/>
                <a:gd name="connsiteX4-99" fmla="*/ 4946753 w 9129009"/>
                <a:gd name="connsiteY4-100" fmla="*/ 1169250 h 1289189"/>
                <a:gd name="connsiteX5-101" fmla="*/ 6355829 w 9129009"/>
                <a:gd name="connsiteY5-102" fmla="*/ 164909 h 1289189"/>
                <a:gd name="connsiteX6-103" fmla="*/ 7525061 w 9129009"/>
                <a:gd name="connsiteY6-104" fmla="*/ 1289172 h 1289189"/>
                <a:gd name="connsiteX7-105" fmla="*/ 8484432 w 9129009"/>
                <a:gd name="connsiteY7-106" fmla="*/ 194890 h 1289189"/>
                <a:gd name="connsiteX8-107" fmla="*/ 9129009 w 9129009"/>
                <a:gd name="connsiteY8-108" fmla="*/ 1094299 h 1289189"/>
                <a:gd name="connsiteX0-109" fmla="*/ 0 w 8484432"/>
                <a:gd name="connsiteY0-110" fmla="*/ 1169250 h 1289189"/>
                <a:gd name="connsiteX1-111" fmla="*/ 1139251 w 8484432"/>
                <a:gd name="connsiteY1-112" fmla="*/ 17 h 1289189"/>
                <a:gd name="connsiteX2-113" fmla="*/ 2293494 w 8484432"/>
                <a:gd name="connsiteY2-114" fmla="*/ 1139270 h 1289189"/>
                <a:gd name="connsiteX3-115" fmla="*/ 3822491 w 8484432"/>
                <a:gd name="connsiteY3-116" fmla="*/ 89958 h 1289189"/>
                <a:gd name="connsiteX4-117" fmla="*/ 4946753 w 8484432"/>
                <a:gd name="connsiteY4-118" fmla="*/ 1169250 h 1289189"/>
                <a:gd name="connsiteX5-119" fmla="*/ 6355829 w 8484432"/>
                <a:gd name="connsiteY5-120" fmla="*/ 164909 h 1289189"/>
                <a:gd name="connsiteX6-121" fmla="*/ 7525061 w 8484432"/>
                <a:gd name="connsiteY6-122" fmla="*/ 1289172 h 1289189"/>
                <a:gd name="connsiteX7-123" fmla="*/ 8484432 w 8484432"/>
                <a:gd name="connsiteY7-124" fmla="*/ 194890 h 1289189"/>
                <a:gd name="connsiteX0-125" fmla="*/ 0 w 8484432"/>
                <a:gd name="connsiteY0-126" fmla="*/ 1169250 h 1306829"/>
                <a:gd name="connsiteX1-127" fmla="*/ 1139251 w 8484432"/>
                <a:gd name="connsiteY1-128" fmla="*/ 17 h 1306829"/>
                <a:gd name="connsiteX2-129" fmla="*/ 2293494 w 8484432"/>
                <a:gd name="connsiteY2-130" fmla="*/ 1139270 h 1306829"/>
                <a:gd name="connsiteX3-131" fmla="*/ 3822491 w 8484432"/>
                <a:gd name="connsiteY3-132" fmla="*/ 89958 h 1306829"/>
                <a:gd name="connsiteX4-133" fmla="*/ 4946753 w 8484432"/>
                <a:gd name="connsiteY4-134" fmla="*/ 1169250 h 1306829"/>
                <a:gd name="connsiteX5-135" fmla="*/ 6355829 w 8484432"/>
                <a:gd name="connsiteY5-136" fmla="*/ 164909 h 1306829"/>
                <a:gd name="connsiteX6-137" fmla="*/ 7525061 w 8484432"/>
                <a:gd name="connsiteY6-138" fmla="*/ 1289172 h 1306829"/>
                <a:gd name="connsiteX7-139" fmla="*/ 8010853 w 8484432"/>
                <a:gd name="connsiteY7-140" fmla="*/ 806959 h 1306829"/>
                <a:gd name="connsiteX8-141" fmla="*/ 8484432 w 8484432"/>
                <a:gd name="connsiteY8-142" fmla="*/ 194890 h 1306829"/>
                <a:gd name="connsiteX0-143" fmla="*/ 0 w 8010853"/>
                <a:gd name="connsiteY0-144" fmla="*/ 1169250 h 1306829"/>
                <a:gd name="connsiteX1-145" fmla="*/ 1139251 w 8010853"/>
                <a:gd name="connsiteY1-146" fmla="*/ 17 h 1306829"/>
                <a:gd name="connsiteX2-147" fmla="*/ 2293494 w 8010853"/>
                <a:gd name="connsiteY2-148" fmla="*/ 1139270 h 1306829"/>
                <a:gd name="connsiteX3-149" fmla="*/ 3822491 w 8010853"/>
                <a:gd name="connsiteY3-150" fmla="*/ 89958 h 1306829"/>
                <a:gd name="connsiteX4-151" fmla="*/ 4946753 w 8010853"/>
                <a:gd name="connsiteY4-152" fmla="*/ 1169250 h 1306829"/>
                <a:gd name="connsiteX5-153" fmla="*/ 6355829 w 8010853"/>
                <a:gd name="connsiteY5-154" fmla="*/ 164909 h 1306829"/>
                <a:gd name="connsiteX6-155" fmla="*/ 7525061 w 8010853"/>
                <a:gd name="connsiteY6-156" fmla="*/ 1289172 h 1306829"/>
                <a:gd name="connsiteX7-157" fmla="*/ 8010853 w 8010853"/>
                <a:gd name="connsiteY7-158" fmla="*/ 806959 h 130682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8010853" h="1306829">
                  <a:moveTo>
                    <a:pt x="0" y="1169250"/>
                  </a:moveTo>
                  <a:cubicBezTo>
                    <a:pt x="307298" y="648342"/>
                    <a:pt x="757002" y="5014"/>
                    <a:pt x="1139251" y="17"/>
                  </a:cubicBezTo>
                  <a:cubicBezTo>
                    <a:pt x="1521500" y="-4980"/>
                    <a:pt x="1846287" y="1124280"/>
                    <a:pt x="2293494" y="1139270"/>
                  </a:cubicBezTo>
                  <a:cubicBezTo>
                    <a:pt x="2740701" y="1154260"/>
                    <a:pt x="3380281" y="84961"/>
                    <a:pt x="3822491" y="89958"/>
                  </a:cubicBezTo>
                  <a:cubicBezTo>
                    <a:pt x="4264701" y="94955"/>
                    <a:pt x="4524530" y="1156758"/>
                    <a:pt x="4946753" y="1169250"/>
                  </a:cubicBezTo>
                  <a:cubicBezTo>
                    <a:pt x="5368976" y="1181742"/>
                    <a:pt x="5926111" y="144922"/>
                    <a:pt x="6355829" y="164909"/>
                  </a:cubicBezTo>
                  <a:cubicBezTo>
                    <a:pt x="6785547" y="184896"/>
                    <a:pt x="7249224" y="1182164"/>
                    <a:pt x="7525061" y="1289172"/>
                  </a:cubicBezTo>
                  <a:cubicBezTo>
                    <a:pt x="7800898" y="1396180"/>
                    <a:pt x="7850958" y="989339"/>
                    <a:pt x="8010853" y="806959"/>
                  </a:cubicBezTo>
                </a:path>
              </a:pathLst>
            </a:custGeom>
            <a:noFill/>
            <a:ln w="76200" cap="flat" cmpd="sng" algn="ctr">
              <a:solidFill>
                <a:srgbClr val="EAEAEA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1031875" y="3865563"/>
              <a:ext cx="7248525" cy="1084262"/>
            </a:xfrm>
            <a:custGeom>
              <a:avLst/>
              <a:gdLst>
                <a:gd name="connsiteX0" fmla="*/ 0 w 9084039"/>
                <a:gd name="connsiteY0" fmla="*/ 741988 h 1296771"/>
                <a:gd name="connsiteX1" fmla="*/ 1229193 w 9084039"/>
                <a:gd name="connsiteY1" fmla="*/ 7470 h 1296771"/>
                <a:gd name="connsiteX2" fmla="*/ 2248524 w 9084039"/>
                <a:gd name="connsiteY2" fmla="*/ 1146723 h 1296771"/>
                <a:gd name="connsiteX3" fmla="*/ 3852472 w 9084039"/>
                <a:gd name="connsiteY3" fmla="*/ 307274 h 1296771"/>
                <a:gd name="connsiteX4" fmla="*/ 4901783 w 9084039"/>
                <a:gd name="connsiteY4" fmla="*/ 1176703 h 1296771"/>
                <a:gd name="connsiteX5" fmla="*/ 6355829 w 9084039"/>
                <a:gd name="connsiteY5" fmla="*/ 412205 h 1296771"/>
                <a:gd name="connsiteX6" fmla="*/ 7480091 w 9084039"/>
                <a:gd name="connsiteY6" fmla="*/ 1296625 h 1296771"/>
                <a:gd name="connsiteX7" fmla="*/ 8439462 w 9084039"/>
                <a:gd name="connsiteY7" fmla="*/ 487156 h 1296771"/>
                <a:gd name="connsiteX8" fmla="*/ 9084039 w 9084039"/>
                <a:gd name="connsiteY8" fmla="*/ 1101752 h 1296771"/>
                <a:gd name="connsiteX0-1" fmla="*/ 0 w 9084039"/>
                <a:gd name="connsiteY0-2" fmla="*/ 741988 h 1296771"/>
                <a:gd name="connsiteX1-3" fmla="*/ 1229193 w 9084039"/>
                <a:gd name="connsiteY1-4" fmla="*/ 7470 h 1296771"/>
                <a:gd name="connsiteX2-5" fmla="*/ 2248524 w 9084039"/>
                <a:gd name="connsiteY2-6" fmla="*/ 1146723 h 1296771"/>
                <a:gd name="connsiteX3-7" fmla="*/ 3777521 w 9084039"/>
                <a:gd name="connsiteY3-8" fmla="*/ 97411 h 1296771"/>
                <a:gd name="connsiteX4-9" fmla="*/ 4901783 w 9084039"/>
                <a:gd name="connsiteY4-10" fmla="*/ 1176703 h 1296771"/>
                <a:gd name="connsiteX5-11" fmla="*/ 6355829 w 9084039"/>
                <a:gd name="connsiteY5-12" fmla="*/ 412205 h 1296771"/>
                <a:gd name="connsiteX6-13" fmla="*/ 7480091 w 9084039"/>
                <a:gd name="connsiteY6-14" fmla="*/ 1296625 h 1296771"/>
                <a:gd name="connsiteX7-15" fmla="*/ 8439462 w 9084039"/>
                <a:gd name="connsiteY7-16" fmla="*/ 487156 h 1296771"/>
                <a:gd name="connsiteX8-17" fmla="*/ 9084039 w 9084039"/>
                <a:gd name="connsiteY8-18" fmla="*/ 1101752 h 1296771"/>
                <a:gd name="connsiteX0-19" fmla="*/ 0 w 9084039"/>
                <a:gd name="connsiteY0-20" fmla="*/ 741988 h 1299012"/>
                <a:gd name="connsiteX1-21" fmla="*/ 1229193 w 9084039"/>
                <a:gd name="connsiteY1-22" fmla="*/ 7470 h 1299012"/>
                <a:gd name="connsiteX2-23" fmla="*/ 2248524 w 9084039"/>
                <a:gd name="connsiteY2-24" fmla="*/ 1146723 h 1299012"/>
                <a:gd name="connsiteX3-25" fmla="*/ 3777521 w 9084039"/>
                <a:gd name="connsiteY3-26" fmla="*/ 97411 h 1299012"/>
                <a:gd name="connsiteX4-27" fmla="*/ 4901783 w 9084039"/>
                <a:gd name="connsiteY4-28" fmla="*/ 1176703 h 1299012"/>
                <a:gd name="connsiteX5-29" fmla="*/ 6310859 w 9084039"/>
                <a:gd name="connsiteY5-30" fmla="*/ 172362 h 1299012"/>
                <a:gd name="connsiteX6-31" fmla="*/ 7480091 w 9084039"/>
                <a:gd name="connsiteY6-32" fmla="*/ 1296625 h 1299012"/>
                <a:gd name="connsiteX7-33" fmla="*/ 8439462 w 9084039"/>
                <a:gd name="connsiteY7-34" fmla="*/ 487156 h 1299012"/>
                <a:gd name="connsiteX8-35" fmla="*/ 9084039 w 9084039"/>
                <a:gd name="connsiteY8-36" fmla="*/ 1101752 h 1299012"/>
                <a:gd name="connsiteX0-37" fmla="*/ 0 w 9084039"/>
                <a:gd name="connsiteY0-38" fmla="*/ 741988 h 1296642"/>
                <a:gd name="connsiteX1-39" fmla="*/ 1229193 w 9084039"/>
                <a:gd name="connsiteY1-40" fmla="*/ 7470 h 1296642"/>
                <a:gd name="connsiteX2-41" fmla="*/ 2248524 w 9084039"/>
                <a:gd name="connsiteY2-42" fmla="*/ 1146723 h 1296642"/>
                <a:gd name="connsiteX3-43" fmla="*/ 3777521 w 9084039"/>
                <a:gd name="connsiteY3-44" fmla="*/ 97411 h 1296642"/>
                <a:gd name="connsiteX4-45" fmla="*/ 4901783 w 9084039"/>
                <a:gd name="connsiteY4-46" fmla="*/ 1176703 h 1296642"/>
                <a:gd name="connsiteX5-47" fmla="*/ 6310859 w 9084039"/>
                <a:gd name="connsiteY5-48" fmla="*/ 172362 h 1296642"/>
                <a:gd name="connsiteX6-49" fmla="*/ 7480091 w 9084039"/>
                <a:gd name="connsiteY6-50" fmla="*/ 1296625 h 1296642"/>
                <a:gd name="connsiteX7-51" fmla="*/ 8439462 w 9084039"/>
                <a:gd name="connsiteY7-52" fmla="*/ 202343 h 1296642"/>
                <a:gd name="connsiteX8-53" fmla="*/ 9084039 w 9084039"/>
                <a:gd name="connsiteY8-54" fmla="*/ 1101752 h 1296642"/>
                <a:gd name="connsiteX0-55" fmla="*/ 0 w 9129009"/>
                <a:gd name="connsiteY0-56" fmla="*/ 1169250 h 1289189"/>
                <a:gd name="connsiteX1-57" fmla="*/ 1274163 w 9129009"/>
                <a:gd name="connsiteY1-58" fmla="*/ 17 h 1289189"/>
                <a:gd name="connsiteX2-59" fmla="*/ 2293494 w 9129009"/>
                <a:gd name="connsiteY2-60" fmla="*/ 1139270 h 1289189"/>
                <a:gd name="connsiteX3-61" fmla="*/ 3822491 w 9129009"/>
                <a:gd name="connsiteY3-62" fmla="*/ 89958 h 1289189"/>
                <a:gd name="connsiteX4-63" fmla="*/ 4946753 w 9129009"/>
                <a:gd name="connsiteY4-64" fmla="*/ 1169250 h 1289189"/>
                <a:gd name="connsiteX5-65" fmla="*/ 6355829 w 9129009"/>
                <a:gd name="connsiteY5-66" fmla="*/ 164909 h 1289189"/>
                <a:gd name="connsiteX6-67" fmla="*/ 7525061 w 9129009"/>
                <a:gd name="connsiteY6-68" fmla="*/ 1289172 h 1289189"/>
                <a:gd name="connsiteX7-69" fmla="*/ 8484432 w 9129009"/>
                <a:gd name="connsiteY7-70" fmla="*/ 194890 h 1289189"/>
                <a:gd name="connsiteX8-71" fmla="*/ 9129009 w 9129009"/>
                <a:gd name="connsiteY8-72" fmla="*/ 1094299 h 1289189"/>
                <a:gd name="connsiteX0-73" fmla="*/ 0 w 9129009"/>
                <a:gd name="connsiteY0-74" fmla="*/ 1169250 h 1289189"/>
                <a:gd name="connsiteX1-75" fmla="*/ 1274163 w 9129009"/>
                <a:gd name="connsiteY1-76" fmla="*/ 17 h 1289189"/>
                <a:gd name="connsiteX2-77" fmla="*/ 2293494 w 9129009"/>
                <a:gd name="connsiteY2-78" fmla="*/ 1139270 h 1289189"/>
                <a:gd name="connsiteX3-79" fmla="*/ 3822491 w 9129009"/>
                <a:gd name="connsiteY3-80" fmla="*/ 89958 h 1289189"/>
                <a:gd name="connsiteX4-81" fmla="*/ 4946753 w 9129009"/>
                <a:gd name="connsiteY4-82" fmla="*/ 1169250 h 1289189"/>
                <a:gd name="connsiteX5-83" fmla="*/ 6355829 w 9129009"/>
                <a:gd name="connsiteY5-84" fmla="*/ 164909 h 1289189"/>
                <a:gd name="connsiteX6-85" fmla="*/ 7525061 w 9129009"/>
                <a:gd name="connsiteY6-86" fmla="*/ 1289172 h 1289189"/>
                <a:gd name="connsiteX7-87" fmla="*/ 8484432 w 9129009"/>
                <a:gd name="connsiteY7-88" fmla="*/ 194890 h 1289189"/>
                <a:gd name="connsiteX8-89" fmla="*/ 9129009 w 9129009"/>
                <a:gd name="connsiteY8-90" fmla="*/ 1094299 h 1289189"/>
                <a:gd name="connsiteX0-91" fmla="*/ 0 w 9129009"/>
                <a:gd name="connsiteY0-92" fmla="*/ 1169250 h 1289189"/>
                <a:gd name="connsiteX1-93" fmla="*/ 1139251 w 9129009"/>
                <a:gd name="connsiteY1-94" fmla="*/ 17 h 1289189"/>
                <a:gd name="connsiteX2-95" fmla="*/ 2293494 w 9129009"/>
                <a:gd name="connsiteY2-96" fmla="*/ 1139270 h 1289189"/>
                <a:gd name="connsiteX3-97" fmla="*/ 3822491 w 9129009"/>
                <a:gd name="connsiteY3-98" fmla="*/ 89958 h 1289189"/>
                <a:gd name="connsiteX4-99" fmla="*/ 4946753 w 9129009"/>
                <a:gd name="connsiteY4-100" fmla="*/ 1169250 h 1289189"/>
                <a:gd name="connsiteX5-101" fmla="*/ 6355829 w 9129009"/>
                <a:gd name="connsiteY5-102" fmla="*/ 164909 h 1289189"/>
                <a:gd name="connsiteX6-103" fmla="*/ 7525061 w 9129009"/>
                <a:gd name="connsiteY6-104" fmla="*/ 1289172 h 1289189"/>
                <a:gd name="connsiteX7-105" fmla="*/ 8484432 w 9129009"/>
                <a:gd name="connsiteY7-106" fmla="*/ 194890 h 1289189"/>
                <a:gd name="connsiteX8-107" fmla="*/ 9129009 w 9129009"/>
                <a:gd name="connsiteY8-108" fmla="*/ 1094299 h 1289189"/>
                <a:gd name="connsiteX0-109" fmla="*/ 0 w 8484432"/>
                <a:gd name="connsiteY0-110" fmla="*/ 1169250 h 1289189"/>
                <a:gd name="connsiteX1-111" fmla="*/ 1139251 w 8484432"/>
                <a:gd name="connsiteY1-112" fmla="*/ 17 h 1289189"/>
                <a:gd name="connsiteX2-113" fmla="*/ 2293494 w 8484432"/>
                <a:gd name="connsiteY2-114" fmla="*/ 1139270 h 1289189"/>
                <a:gd name="connsiteX3-115" fmla="*/ 3822491 w 8484432"/>
                <a:gd name="connsiteY3-116" fmla="*/ 89958 h 1289189"/>
                <a:gd name="connsiteX4-117" fmla="*/ 4946753 w 8484432"/>
                <a:gd name="connsiteY4-118" fmla="*/ 1169250 h 1289189"/>
                <a:gd name="connsiteX5-119" fmla="*/ 6355829 w 8484432"/>
                <a:gd name="connsiteY5-120" fmla="*/ 164909 h 1289189"/>
                <a:gd name="connsiteX6-121" fmla="*/ 7525061 w 8484432"/>
                <a:gd name="connsiteY6-122" fmla="*/ 1289172 h 1289189"/>
                <a:gd name="connsiteX7-123" fmla="*/ 8484432 w 8484432"/>
                <a:gd name="connsiteY7-124" fmla="*/ 194890 h 1289189"/>
                <a:gd name="connsiteX0-125" fmla="*/ 0 w 8484432"/>
                <a:gd name="connsiteY0-126" fmla="*/ 1169250 h 1307082"/>
                <a:gd name="connsiteX1-127" fmla="*/ 1139251 w 8484432"/>
                <a:gd name="connsiteY1-128" fmla="*/ 17 h 1307082"/>
                <a:gd name="connsiteX2-129" fmla="*/ 2293494 w 8484432"/>
                <a:gd name="connsiteY2-130" fmla="*/ 1139270 h 1307082"/>
                <a:gd name="connsiteX3-131" fmla="*/ 3822491 w 8484432"/>
                <a:gd name="connsiteY3-132" fmla="*/ 89958 h 1307082"/>
                <a:gd name="connsiteX4-133" fmla="*/ 4946753 w 8484432"/>
                <a:gd name="connsiteY4-134" fmla="*/ 1169250 h 1307082"/>
                <a:gd name="connsiteX5-135" fmla="*/ 6355829 w 8484432"/>
                <a:gd name="connsiteY5-136" fmla="*/ 164909 h 1307082"/>
                <a:gd name="connsiteX6-137" fmla="*/ 7525061 w 8484432"/>
                <a:gd name="connsiteY6-138" fmla="*/ 1289172 h 1307082"/>
                <a:gd name="connsiteX7-139" fmla="*/ 8023985 w 8484432"/>
                <a:gd name="connsiteY7-140" fmla="*/ 810100 h 1307082"/>
                <a:gd name="connsiteX8-141" fmla="*/ 8484432 w 8484432"/>
                <a:gd name="connsiteY8-142" fmla="*/ 194890 h 1307082"/>
                <a:gd name="connsiteX0-143" fmla="*/ 0 w 8023985"/>
                <a:gd name="connsiteY0-144" fmla="*/ 1169250 h 1307082"/>
                <a:gd name="connsiteX1-145" fmla="*/ 1139251 w 8023985"/>
                <a:gd name="connsiteY1-146" fmla="*/ 17 h 1307082"/>
                <a:gd name="connsiteX2-147" fmla="*/ 2293494 w 8023985"/>
                <a:gd name="connsiteY2-148" fmla="*/ 1139270 h 1307082"/>
                <a:gd name="connsiteX3-149" fmla="*/ 3822491 w 8023985"/>
                <a:gd name="connsiteY3-150" fmla="*/ 89958 h 1307082"/>
                <a:gd name="connsiteX4-151" fmla="*/ 4946753 w 8023985"/>
                <a:gd name="connsiteY4-152" fmla="*/ 1169250 h 1307082"/>
                <a:gd name="connsiteX5-153" fmla="*/ 6355829 w 8023985"/>
                <a:gd name="connsiteY5-154" fmla="*/ 164909 h 1307082"/>
                <a:gd name="connsiteX6-155" fmla="*/ 7525061 w 8023985"/>
                <a:gd name="connsiteY6-156" fmla="*/ 1289172 h 1307082"/>
                <a:gd name="connsiteX7-157" fmla="*/ 8023985 w 8023985"/>
                <a:gd name="connsiteY7-158" fmla="*/ 810100 h 13070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8023985" h="1307082">
                  <a:moveTo>
                    <a:pt x="0" y="1169250"/>
                  </a:moveTo>
                  <a:cubicBezTo>
                    <a:pt x="307298" y="648342"/>
                    <a:pt x="757002" y="5014"/>
                    <a:pt x="1139251" y="17"/>
                  </a:cubicBezTo>
                  <a:cubicBezTo>
                    <a:pt x="1521500" y="-4980"/>
                    <a:pt x="1846287" y="1124280"/>
                    <a:pt x="2293494" y="1139270"/>
                  </a:cubicBezTo>
                  <a:cubicBezTo>
                    <a:pt x="2740701" y="1154260"/>
                    <a:pt x="3380281" y="84961"/>
                    <a:pt x="3822491" y="89958"/>
                  </a:cubicBezTo>
                  <a:cubicBezTo>
                    <a:pt x="4264701" y="94955"/>
                    <a:pt x="4524530" y="1156758"/>
                    <a:pt x="4946753" y="1169250"/>
                  </a:cubicBezTo>
                  <a:cubicBezTo>
                    <a:pt x="5368976" y="1181742"/>
                    <a:pt x="5926111" y="144922"/>
                    <a:pt x="6355829" y="164909"/>
                  </a:cubicBezTo>
                  <a:cubicBezTo>
                    <a:pt x="6785547" y="184896"/>
                    <a:pt x="7247035" y="1181640"/>
                    <a:pt x="7525061" y="1289172"/>
                  </a:cubicBezTo>
                  <a:cubicBezTo>
                    <a:pt x="7803087" y="1396704"/>
                    <a:pt x="7864090" y="992480"/>
                    <a:pt x="8023985" y="810100"/>
                  </a:cubicBezTo>
                </a:path>
              </a:pathLst>
            </a:custGeom>
            <a:noFill/>
            <a:ln w="76200" cap="flat" cmpd="sng" algn="ctr">
              <a:solidFill>
                <a:srgbClr val="EAEAEA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85902" y="1504978"/>
            <a:ext cx="3428909" cy="1279895"/>
            <a:chOff x="685902" y="2006636"/>
            <a:chExt cx="3428909" cy="1706527"/>
          </a:xfrm>
        </p:grpSpPr>
        <p:sp>
          <p:nvSpPr>
            <p:cNvPr id="39" name="椭圆 38"/>
            <p:cNvSpPr/>
            <p:nvPr/>
          </p:nvSpPr>
          <p:spPr>
            <a:xfrm>
              <a:off x="1662113" y="3000375"/>
              <a:ext cx="712787" cy="712788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 smtClean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一</a:t>
              </a:r>
              <a:endParaRPr lang="en-US" b="1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圆角矩形 2"/>
            <p:cNvSpPr/>
            <p:nvPr/>
          </p:nvSpPr>
          <p:spPr>
            <a:xfrm>
              <a:off x="685902" y="2006636"/>
              <a:ext cx="3428909" cy="901700"/>
            </a:xfrm>
            <a:custGeom>
              <a:avLst/>
              <a:gdLst>
                <a:gd name="connsiteX0" fmla="*/ 0 w 1440160"/>
                <a:gd name="connsiteY0" fmla="*/ 183013 h 1008112"/>
                <a:gd name="connsiteX1" fmla="*/ 183013 w 1440160"/>
                <a:gd name="connsiteY1" fmla="*/ 0 h 1008112"/>
                <a:gd name="connsiteX2" fmla="*/ 1257147 w 1440160"/>
                <a:gd name="connsiteY2" fmla="*/ 0 h 1008112"/>
                <a:gd name="connsiteX3" fmla="*/ 1440160 w 1440160"/>
                <a:gd name="connsiteY3" fmla="*/ 183013 h 1008112"/>
                <a:gd name="connsiteX4" fmla="*/ 1440160 w 1440160"/>
                <a:gd name="connsiteY4" fmla="*/ 825099 h 1008112"/>
                <a:gd name="connsiteX5" fmla="*/ 1257147 w 1440160"/>
                <a:gd name="connsiteY5" fmla="*/ 1008112 h 1008112"/>
                <a:gd name="connsiteX6" fmla="*/ 183013 w 1440160"/>
                <a:gd name="connsiteY6" fmla="*/ 1008112 h 1008112"/>
                <a:gd name="connsiteX7" fmla="*/ 0 w 1440160"/>
                <a:gd name="connsiteY7" fmla="*/ 825099 h 1008112"/>
                <a:gd name="connsiteX8" fmla="*/ 0 w 1440160"/>
                <a:gd name="connsiteY8" fmla="*/ 183013 h 1008112"/>
                <a:gd name="connsiteX0-1" fmla="*/ 14990 w 1455150"/>
                <a:gd name="connsiteY0-2" fmla="*/ 183013 h 1138137"/>
                <a:gd name="connsiteX1-3" fmla="*/ 198003 w 1455150"/>
                <a:gd name="connsiteY1-4" fmla="*/ 0 h 1138137"/>
                <a:gd name="connsiteX2-5" fmla="*/ 1272137 w 1455150"/>
                <a:gd name="connsiteY2-6" fmla="*/ 0 h 1138137"/>
                <a:gd name="connsiteX3-7" fmla="*/ 1455150 w 1455150"/>
                <a:gd name="connsiteY3-8" fmla="*/ 183013 h 1138137"/>
                <a:gd name="connsiteX4-9" fmla="*/ 1455150 w 1455150"/>
                <a:gd name="connsiteY4-10" fmla="*/ 825099 h 1138137"/>
                <a:gd name="connsiteX5-11" fmla="*/ 1272137 w 1455150"/>
                <a:gd name="connsiteY5-12" fmla="*/ 1008112 h 1138137"/>
                <a:gd name="connsiteX6-13" fmla="*/ 198003 w 1455150"/>
                <a:gd name="connsiteY6-14" fmla="*/ 1008112 h 1138137"/>
                <a:gd name="connsiteX7-15" fmla="*/ 0 w 1455150"/>
                <a:gd name="connsiteY7-16" fmla="*/ 1109912 h 1138137"/>
                <a:gd name="connsiteX8-17" fmla="*/ 14990 w 1455150"/>
                <a:gd name="connsiteY8-18" fmla="*/ 183013 h 1138137"/>
                <a:gd name="connsiteX0-19" fmla="*/ 0 w 1440160"/>
                <a:gd name="connsiteY0-20" fmla="*/ 183013 h 1221073"/>
                <a:gd name="connsiteX1-21" fmla="*/ 183013 w 1440160"/>
                <a:gd name="connsiteY1-22" fmla="*/ 0 h 1221073"/>
                <a:gd name="connsiteX2-23" fmla="*/ 1257147 w 1440160"/>
                <a:gd name="connsiteY2-24" fmla="*/ 0 h 1221073"/>
                <a:gd name="connsiteX3-25" fmla="*/ 1440160 w 1440160"/>
                <a:gd name="connsiteY3-26" fmla="*/ 183013 h 1221073"/>
                <a:gd name="connsiteX4-27" fmla="*/ 1440160 w 1440160"/>
                <a:gd name="connsiteY4-28" fmla="*/ 825099 h 1221073"/>
                <a:gd name="connsiteX5-29" fmla="*/ 1257147 w 1440160"/>
                <a:gd name="connsiteY5-30" fmla="*/ 1008112 h 1221073"/>
                <a:gd name="connsiteX6-31" fmla="*/ 183013 w 1440160"/>
                <a:gd name="connsiteY6-32" fmla="*/ 1008112 h 1221073"/>
                <a:gd name="connsiteX7-33" fmla="*/ 0 w 1440160"/>
                <a:gd name="connsiteY7-34" fmla="*/ 1199853 h 1221073"/>
                <a:gd name="connsiteX8-35" fmla="*/ 0 w 1440160"/>
                <a:gd name="connsiteY8-36" fmla="*/ 183013 h 122107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440160" h="1221073">
                  <a:moveTo>
                    <a:pt x="0" y="183013"/>
                  </a:moveTo>
                  <a:cubicBezTo>
                    <a:pt x="0" y="81938"/>
                    <a:pt x="81938" y="0"/>
                    <a:pt x="183013" y="0"/>
                  </a:cubicBezTo>
                  <a:lnTo>
                    <a:pt x="1257147" y="0"/>
                  </a:lnTo>
                  <a:cubicBezTo>
                    <a:pt x="1358222" y="0"/>
                    <a:pt x="1440160" y="81938"/>
                    <a:pt x="1440160" y="183013"/>
                  </a:cubicBezTo>
                  <a:lnTo>
                    <a:pt x="1440160" y="825099"/>
                  </a:lnTo>
                  <a:cubicBezTo>
                    <a:pt x="1440160" y="926174"/>
                    <a:pt x="1358222" y="1008112"/>
                    <a:pt x="1257147" y="1008112"/>
                  </a:cubicBezTo>
                  <a:lnTo>
                    <a:pt x="183013" y="1008112"/>
                  </a:lnTo>
                  <a:cubicBezTo>
                    <a:pt x="81938" y="1008112"/>
                    <a:pt x="0" y="1300928"/>
                    <a:pt x="0" y="1199853"/>
                  </a:cubicBezTo>
                  <a:lnTo>
                    <a:pt x="0" y="183013"/>
                  </a:lnTo>
                  <a:close/>
                </a:path>
              </a:pathLst>
            </a:custGeom>
            <a:solidFill>
              <a:srgbClr val="F2F2F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144000" anchor="ctr"/>
            <a:lstStyle/>
            <a:p>
              <a:r>
                <a:rPr lang="zh-CN" altLang="en-US" sz="2400" b="1" dirty="0" smtClean="0"/>
                <a:t>      瓯图简介</a:t>
              </a:r>
              <a:endParaRPr lang="zh-CN" altLang="zh-CN" sz="2400" b="1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78289" y="1590676"/>
            <a:ext cx="4608403" cy="1194197"/>
            <a:chOff x="4078288" y="2120900"/>
            <a:chExt cx="4608403" cy="1592263"/>
          </a:xfrm>
        </p:grpSpPr>
        <p:sp>
          <p:nvSpPr>
            <p:cNvPr id="44" name="椭圆 43"/>
            <p:cNvSpPr/>
            <p:nvPr/>
          </p:nvSpPr>
          <p:spPr>
            <a:xfrm>
              <a:off x="4078288" y="3000375"/>
              <a:ext cx="711200" cy="712788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 smtClean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三</a:t>
              </a:r>
              <a:endParaRPr lang="zh-CN" altLang="en-US" b="1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圆角矩形 2"/>
            <p:cNvSpPr/>
            <p:nvPr/>
          </p:nvSpPr>
          <p:spPr>
            <a:xfrm>
              <a:off x="4216400" y="2120900"/>
              <a:ext cx="4470291" cy="901700"/>
            </a:xfrm>
            <a:custGeom>
              <a:avLst/>
              <a:gdLst>
                <a:gd name="connsiteX0" fmla="*/ 0 w 1440160"/>
                <a:gd name="connsiteY0" fmla="*/ 183013 h 1008112"/>
                <a:gd name="connsiteX1" fmla="*/ 183013 w 1440160"/>
                <a:gd name="connsiteY1" fmla="*/ 0 h 1008112"/>
                <a:gd name="connsiteX2" fmla="*/ 1257147 w 1440160"/>
                <a:gd name="connsiteY2" fmla="*/ 0 h 1008112"/>
                <a:gd name="connsiteX3" fmla="*/ 1440160 w 1440160"/>
                <a:gd name="connsiteY3" fmla="*/ 183013 h 1008112"/>
                <a:gd name="connsiteX4" fmla="*/ 1440160 w 1440160"/>
                <a:gd name="connsiteY4" fmla="*/ 825099 h 1008112"/>
                <a:gd name="connsiteX5" fmla="*/ 1257147 w 1440160"/>
                <a:gd name="connsiteY5" fmla="*/ 1008112 h 1008112"/>
                <a:gd name="connsiteX6" fmla="*/ 183013 w 1440160"/>
                <a:gd name="connsiteY6" fmla="*/ 1008112 h 1008112"/>
                <a:gd name="connsiteX7" fmla="*/ 0 w 1440160"/>
                <a:gd name="connsiteY7" fmla="*/ 825099 h 1008112"/>
                <a:gd name="connsiteX8" fmla="*/ 0 w 1440160"/>
                <a:gd name="connsiteY8" fmla="*/ 183013 h 1008112"/>
                <a:gd name="connsiteX0-1" fmla="*/ 14990 w 1455150"/>
                <a:gd name="connsiteY0-2" fmla="*/ 183013 h 1138137"/>
                <a:gd name="connsiteX1-3" fmla="*/ 198003 w 1455150"/>
                <a:gd name="connsiteY1-4" fmla="*/ 0 h 1138137"/>
                <a:gd name="connsiteX2-5" fmla="*/ 1272137 w 1455150"/>
                <a:gd name="connsiteY2-6" fmla="*/ 0 h 1138137"/>
                <a:gd name="connsiteX3-7" fmla="*/ 1455150 w 1455150"/>
                <a:gd name="connsiteY3-8" fmla="*/ 183013 h 1138137"/>
                <a:gd name="connsiteX4-9" fmla="*/ 1455150 w 1455150"/>
                <a:gd name="connsiteY4-10" fmla="*/ 825099 h 1138137"/>
                <a:gd name="connsiteX5-11" fmla="*/ 1272137 w 1455150"/>
                <a:gd name="connsiteY5-12" fmla="*/ 1008112 h 1138137"/>
                <a:gd name="connsiteX6-13" fmla="*/ 198003 w 1455150"/>
                <a:gd name="connsiteY6-14" fmla="*/ 1008112 h 1138137"/>
                <a:gd name="connsiteX7-15" fmla="*/ 0 w 1455150"/>
                <a:gd name="connsiteY7-16" fmla="*/ 1109912 h 1138137"/>
                <a:gd name="connsiteX8-17" fmla="*/ 14990 w 1455150"/>
                <a:gd name="connsiteY8-18" fmla="*/ 183013 h 1138137"/>
                <a:gd name="connsiteX0-19" fmla="*/ 0 w 1440160"/>
                <a:gd name="connsiteY0-20" fmla="*/ 183013 h 1221073"/>
                <a:gd name="connsiteX1-21" fmla="*/ 183013 w 1440160"/>
                <a:gd name="connsiteY1-22" fmla="*/ 0 h 1221073"/>
                <a:gd name="connsiteX2-23" fmla="*/ 1257147 w 1440160"/>
                <a:gd name="connsiteY2-24" fmla="*/ 0 h 1221073"/>
                <a:gd name="connsiteX3-25" fmla="*/ 1440160 w 1440160"/>
                <a:gd name="connsiteY3-26" fmla="*/ 183013 h 1221073"/>
                <a:gd name="connsiteX4-27" fmla="*/ 1440160 w 1440160"/>
                <a:gd name="connsiteY4-28" fmla="*/ 825099 h 1221073"/>
                <a:gd name="connsiteX5-29" fmla="*/ 1257147 w 1440160"/>
                <a:gd name="connsiteY5-30" fmla="*/ 1008112 h 1221073"/>
                <a:gd name="connsiteX6-31" fmla="*/ 183013 w 1440160"/>
                <a:gd name="connsiteY6-32" fmla="*/ 1008112 h 1221073"/>
                <a:gd name="connsiteX7-33" fmla="*/ 0 w 1440160"/>
                <a:gd name="connsiteY7-34" fmla="*/ 1199853 h 1221073"/>
                <a:gd name="connsiteX8-35" fmla="*/ 0 w 1440160"/>
                <a:gd name="connsiteY8-36" fmla="*/ 183013 h 122107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440160" h="1221073">
                  <a:moveTo>
                    <a:pt x="0" y="183013"/>
                  </a:moveTo>
                  <a:cubicBezTo>
                    <a:pt x="0" y="81938"/>
                    <a:pt x="81938" y="0"/>
                    <a:pt x="183013" y="0"/>
                  </a:cubicBezTo>
                  <a:lnTo>
                    <a:pt x="1257147" y="0"/>
                  </a:lnTo>
                  <a:cubicBezTo>
                    <a:pt x="1358222" y="0"/>
                    <a:pt x="1440160" y="81938"/>
                    <a:pt x="1440160" y="183013"/>
                  </a:cubicBezTo>
                  <a:lnTo>
                    <a:pt x="1440160" y="825099"/>
                  </a:lnTo>
                  <a:cubicBezTo>
                    <a:pt x="1440160" y="926174"/>
                    <a:pt x="1358222" y="1008112"/>
                    <a:pt x="1257147" y="1008112"/>
                  </a:cubicBezTo>
                  <a:lnTo>
                    <a:pt x="183013" y="1008112"/>
                  </a:lnTo>
                  <a:cubicBezTo>
                    <a:pt x="81938" y="1008112"/>
                    <a:pt x="0" y="1300928"/>
                    <a:pt x="0" y="1199853"/>
                  </a:cubicBezTo>
                  <a:lnTo>
                    <a:pt x="0" y="183013"/>
                  </a:lnTo>
                  <a:close/>
                </a:path>
              </a:pathLst>
            </a:custGeom>
            <a:solidFill>
              <a:srgbClr val="F2F2F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144000" anchor="ctr"/>
            <a:lstStyle/>
            <a:p>
              <a:r>
                <a:rPr lang="en-US" altLang="zh-CN" sz="2400" b="1" dirty="0" smtClean="0"/>
                <a:t>RFID</a:t>
              </a:r>
              <a:r>
                <a:rPr lang="zh-CN" altLang="en-US" sz="2400" b="1" dirty="0" smtClean="0"/>
                <a:t>项目延伸及深化 </a:t>
              </a:r>
              <a:endParaRPr lang="zh-CN" altLang="zh-CN" sz="2400" b="1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38298" y="3462338"/>
            <a:ext cx="3581306" cy="1158441"/>
            <a:chOff x="838297" y="4616450"/>
            <a:chExt cx="3581306" cy="1544588"/>
          </a:xfrm>
        </p:grpSpPr>
        <p:sp>
          <p:nvSpPr>
            <p:cNvPr id="54" name="椭圆 53"/>
            <p:cNvSpPr/>
            <p:nvPr/>
          </p:nvSpPr>
          <p:spPr>
            <a:xfrm>
              <a:off x="2679700" y="4616450"/>
              <a:ext cx="712788" cy="712788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 smtClean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二</a:t>
              </a:r>
              <a:endParaRPr lang="en-US" altLang="zh-CN" b="1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838297" y="5257751"/>
              <a:ext cx="3581306" cy="903287"/>
            </a:xfrm>
            <a:custGeom>
              <a:avLst/>
              <a:gdLst/>
              <a:ahLst/>
              <a:cxnLst/>
              <a:rect l="l" t="t" r="r" b="b"/>
              <a:pathLst>
                <a:path w="1680224" h="959276">
                  <a:moveTo>
                    <a:pt x="1675886" y="345"/>
                  </a:moveTo>
                  <a:cubicBezTo>
                    <a:pt x="1678730" y="1654"/>
                    <a:pt x="1680224" y="6745"/>
                    <a:pt x="1680224" y="16670"/>
                  </a:cubicBezTo>
                  <a:lnTo>
                    <a:pt x="1680224" y="815501"/>
                  </a:lnTo>
                  <a:cubicBezTo>
                    <a:pt x="1680224" y="894906"/>
                    <a:pt x="1584627" y="959276"/>
                    <a:pt x="1466704" y="959276"/>
                  </a:cubicBezTo>
                  <a:lnTo>
                    <a:pt x="213520" y="959276"/>
                  </a:lnTo>
                  <a:cubicBezTo>
                    <a:pt x="95596" y="959276"/>
                    <a:pt x="0" y="894906"/>
                    <a:pt x="0" y="815501"/>
                  </a:cubicBezTo>
                  <a:lnTo>
                    <a:pt x="0" y="311077"/>
                  </a:lnTo>
                  <a:cubicBezTo>
                    <a:pt x="0" y="231673"/>
                    <a:pt x="95596" y="167302"/>
                    <a:pt x="213520" y="167302"/>
                  </a:cubicBezTo>
                  <a:lnTo>
                    <a:pt x="1466704" y="167302"/>
                  </a:lnTo>
                  <a:cubicBezTo>
                    <a:pt x="1569887" y="167302"/>
                    <a:pt x="1655976" y="-8819"/>
                    <a:pt x="1675886" y="345"/>
                  </a:cubicBezTo>
                  <a:close/>
                </a:path>
              </a:pathLst>
            </a:custGeom>
            <a:solidFill>
              <a:srgbClr val="F2F2F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144000" rIns="0" bIns="0" anchor="ctr"/>
            <a:lstStyle/>
            <a:p>
              <a:pPr algn="ctr"/>
              <a:r>
                <a:rPr lang="en-US" altLang="zh-CN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RFID</a:t>
              </a:r>
              <a:r>
                <a:rPr lang="zh-CN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项目实施及应用情况</a:t>
              </a:r>
              <a:endParaRPr lang="zh-CN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68900" y="3462338"/>
            <a:ext cx="3365396" cy="1171575"/>
            <a:chOff x="5168900" y="4616450"/>
            <a:chExt cx="3365396" cy="1562100"/>
          </a:xfrm>
        </p:grpSpPr>
        <p:sp>
          <p:nvSpPr>
            <p:cNvPr id="59" name="椭圆 58"/>
            <p:cNvSpPr/>
            <p:nvPr/>
          </p:nvSpPr>
          <p:spPr>
            <a:xfrm>
              <a:off x="5168900" y="4616450"/>
              <a:ext cx="712788" cy="712788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 smtClean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四</a:t>
              </a:r>
              <a:endParaRPr lang="zh-CN" altLang="en-US" b="1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768975" y="5275263"/>
              <a:ext cx="2765321" cy="903287"/>
            </a:xfrm>
            <a:custGeom>
              <a:avLst/>
              <a:gdLst/>
              <a:ahLst/>
              <a:cxnLst/>
              <a:rect l="l" t="t" r="r" b="b"/>
              <a:pathLst>
                <a:path w="1750606" h="959277">
                  <a:moveTo>
                    <a:pt x="4520" y="345"/>
                  </a:moveTo>
                  <a:cubicBezTo>
                    <a:pt x="25264" y="-8819"/>
                    <a:pt x="114959" y="167302"/>
                    <a:pt x="222464" y="167302"/>
                  </a:cubicBezTo>
                  <a:lnTo>
                    <a:pt x="1528142" y="167302"/>
                  </a:lnTo>
                  <a:cubicBezTo>
                    <a:pt x="1651005" y="167302"/>
                    <a:pt x="1750606" y="231673"/>
                    <a:pt x="1750606" y="311078"/>
                  </a:cubicBezTo>
                  <a:lnTo>
                    <a:pt x="1750606" y="815502"/>
                  </a:lnTo>
                  <a:cubicBezTo>
                    <a:pt x="1750606" y="894907"/>
                    <a:pt x="1651005" y="959277"/>
                    <a:pt x="1528142" y="959277"/>
                  </a:cubicBezTo>
                  <a:lnTo>
                    <a:pt x="222464" y="959277"/>
                  </a:lnTo>
                  <a:cubicBezTo>
                    <a:pt x="99601" y="959277"/>
                    <a:pt x="0" y="894907"/>
                    <a:pt x="0" y="815502"/>
                  </a:cubicBezTo>
                  <a:lnTo>
                    <a:pt x="0" y="16670"/>
                  </a:lnTo>
                  <a:close/>
                </a:path>
              </a:pathLst>
            </a:custGeom>
            <a:solidFill>
              <a:srgbClr val="F2F2F2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144000" rIns="0" bIns="0" anchor="ctr"/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 smtClean="0"/>
                <a:t> 经验思考建议</a:t>
              </a:r>
              <a:endParaRPr lang="en-US" altLang="zh-CN" sz="24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3087" name="文本框 1"/>
          <p:cNvSpPr txBox="1">
            <a:spLocks noChangeArrowheads="1"/>
          </p:cNvSpPr>
          <p:nvPr/>
        </p:nvSpPr>
        <p:spPr bwMode="auto">
          <a:xfrm>
            <a:off x="3429030" y="742998"/>
            <a:ext cx="2666930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/>
                <a:ea typeface="黑体" panose="02010609060101010101" pitchFamily="49" charset="-122"/>
              </a:rPr>
              <a:t>目    录</a:t>
            </a:r>
            <a:endParaRPr lang="zh-CN" altLang="en-US" sz="4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_GB231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49"/>
          <p:cNvSpPr>
            <a:spLocks noChangeArrowheads="1"/>
          </p:cNvSpPr>
          <p:nvPr/>
        </p:nvSpPr>
        <p:spPr bwMode="auto">
          <a:xfrm>
            <a:off x="4191000" y="1110853"/>
            <a:ext cx="3790950" cy="48934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zh-CN" altLang="en-US" sz="1400" dirty="0" smtClean="0">
              <a:solidFill>
                <a:srgbClr val="FCFCFC"/>
              </a:solidFill>
              <a:latin typeface="+mn-ea"/>
              <a:ea typeface="+mn-ea"/>
            </a:endParaRPr>
          </a:p>
        </p:txBody>
      </p:sp>
      <p:sp>
        <p:nvSpPr>
          <p:cNvPr id="19" name="Oval 4" descr="QQ图片20150609103616"/>
          <p:cNvSpPr>
            <a:spLocks noChangeArrowheads="1"/>
          </p:cNvSpPr>
          <p:nvPr/>
        </p:nvSpPr>
        <p:spPr bwMode="auto">
          <a:xfrm>
            <a:off x="0" y="666800"/>
            <a:ext cx="5184775" cy="3960812"/>
          </a:xfrm>
          <a:prstGeom prst="ellipse">
            <a:avLst/>
          </a:prstGeom>
          <a:blipFill dpi="0" rotWithShape="0">
            <a:blip r:embed="rId1" cstate="print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</a:ln>
          <a:effec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20" name="Oval 5" descr="QQ图片20150610162735"/>
          <p:cNvSpPr>
            <a:spLocks noChangeArrowheads="1"/>
          </p:cNvSpPr>
          <p:nvPr/>
        </p:nvSpPr>
        <p:spPr bwMode="auto">
          <a:xfrm>
            <a:off x="5257782" y="0"/>
            <a:ext cx="3352712" cy="2266958"/>
          </a:xfrm>
          <a:prstGeom prst="ellipse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</a:ln>
          <a:effectLst/>
        </p:spPr>
        <p:txBody>
          <a:bodyPr anchor="ctr"/>
          <a:lstStyle/>
          <a:p>
            <a:endParaRPr lang="zh-CN" altLang="en-US"/>
          </a:p>
        </p:txBody>
      </p:sp>
      <p:pic>
        <p:nvPicPr>
          <p:cNvPr id="21" name="Picture 7" descr="QWUE~6WP9ESA_1$%%[CJ@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782" y="2419354"/>
            <a:ext cx="3708400" cy="24765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381110" y="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新馆掠影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工作记录\2014\图2014.6-8\瓯海图书馆宣传\图书馆外貌-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04912" y="0"/>
            <a:ext cx="8458154" cy="5086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工作记录\2014\图2014.6-8\瓯海图书馆宣传\大厅-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704" y="0"/>
            <a:ext cx="8000790" cy="5333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43000" y="3542084"/>
            <a:ext cx="7010400" cy="2024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</p:cxn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0"/>
            <a:ext cx="5486376" cy="70961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 pitchFamily="1" charset="-122"/>
                <a:ea typeface="楷体_GB2312" pitchFamily="1" charset="-122"/>
                <a:cs typeface="+mj-cs"/>
              </a:rPr>
              <a:t>公共电子阅览室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_GB2312" pitchFamily="1" charset="-122"/>
              <a:ea typeface="楷体_GB2312" pitchFamily="1" charset="-122"/>
              <a:cs typeface="+mj-cs"/>
            </a:endParaRPr>
          </a:p>
        </p:txBody>
      </p:sp>
      <p:pic>
        <p:nvPicPr>
          <p:cNvPr id="5121" name="Picture 1" descr="E:\工作记录\2016\2016.11\数字阅读服务推广\电子阅览-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66892" y="666800"/>
            <a:ext cx="6825035" cy="4345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工作记录\2014\图2014.6-8\瓯海图书馆宣传\亲子室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85902" y="0"/>
            <a:ext cx="7643837" cy="50954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43000" y="3542084"/>
            <a:ext cx="7010400" cy="2024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</p:cxnSp>
      <p:sp>
        <p:nvSpPr>
          <p:cNvPr id="3073" name="AutoShape 1" descr="C:\Users\Administrator\AppData\Roaming\Tencent\Users\562352742\QQ\WinTemp\RichOle\XGRTJ21EQPK~A%AL}_%G7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074" name="Picture 2" descr="E:\工作记录\2016\2016.11\数字阅读服务推广\可以听的图书馆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52674" y="133414"/>
            <a:ext cx="5873750" cy="484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工作记录\2016\2016.11\小陈馆长要\经典馆\DSC04730_proc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4572000" y="1123988"/>
            <a:ext cx="4923566" cy="3276514"/>
          </a:xfrm>
          <a:prstGeom prst="rect">
            <a:avLst/>
          </a:prstGeom>
          <a:noFill/>
        </p:spPr>
      </p:pic>
      <p:pic>
        <p:nvPicPr>
          <p:cNvPr id="3075" name="Picture 3" descr="E:\工作记录\2014\图2014.6-8\瓯海图书馆宣传\经典阅读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5662" y="1047790"/>
            <a:ext cx="5175071" cy="3352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工作记录\2016\2016.11\数字阅读服务推广\3D电影厅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71684" y="514404"/>
            <a:ext cx="6678420" cy="445186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110" y="0"/>
            <a:ext cx="3108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3D</a:t>
            </a:r>
            <a:r>
              <a:rPr lang="zh-CN" altLang="en-US" dirty="0" smtClean="0"/>
              <a:t>放映厅聚人气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3506" y="-8554371"/>
            <a:ext cx="777219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/>
              <a:t> 瓯海区图书馆是一个集数字化、信息化、自助化、人性化、特色化等功能特点为一体的现代化图书馆。采用图创集群管理系统，实现与温州地区各公共馆的通借通还。馆内及各城市书房引入</a:t>
            </a:r>
            <a:r>
              <a:rPr lang="en-US" altLang="zh-CN" sz="1600" dirty="0" smtClean="0"/>
              <a:t>RFID</a:t>
            </a:r>
            <a:r>
              <a:rPr lang="zh-CN" altLang="en-US" sz="1600" dirty="0" smtClean="0"/>
              <a:t>自助服务系统，为读者提供自助办证、自助借还、自助续借查询等人性化、体验化服务。图书馆内实现无线全覆盖，读者认证后可免费接入使用。遍布各楼层的多媒体信息发布系统及一楼大厅电子报刊阅读机、</a:t>
            </a:r>
            <a:r>
              <a:rPr lang="en-US" altLang="zh-CN" sz="1600" dirty="0" smtClean="0"/>
              <a:t>LED</a:t>
            </a:r>
            <a:r>
              <a:rPr lang="zh-CN" altLang="en-US" sz="1600" dirty="0" smtClean="0"/>
              <a:t>屏等设备提供活动信息发布、服务导引、报刊触屏阅读等信息服务。通过瓯海区图书馆官方网站、瓯海区图书馆微信公众号、畅想之星</a:t>
            </a:r>
            <a:r>
              <a:rPr lang="en-US" altLang="zh-CN" sz="1600" dirty="0" smtClean="0"/>
              <a:t>app</a:t>
            </a:r>
            <a:r>
              <a:rPr lang="zh-CN" altLang="en-US" sz="1600" dirty="0" smtClean="0"/>
              <a:t>等不同信息化服务平台提供信息推送、数字阅读、活动报名等在线服务。 馆内有</a:t>
            </a:r>
            <a:r>
              <a:rPr lang="en-US" altLang="zh-CN" sz="1600" dirty="0" smtClean="0"/>
              <a:t>56</a:t>
            </a:r>
            <a:r>
              <a:rPr lang="zh-CN" altLang="en-US" sz="1600" dirty="0" smtClean="0"/>
              <a:t>机位公共电子阅览室一个。音乐图书馆及</a:t>
            </a:r>
            <a:r>
              <a:rPr lang="en-US" altLang="zh-CN" sz="1600" dirty="0" smtClean="0"/>
              <a:t>3D</a:t>
            </a:r>
            <a:r>
              <a:rPr lang="zh-CN" altLang="en-US" sz="1600" dirty="0" smtClean="0"/>
              <a:t>播放厅为读者提供特色化、专业级发烧视听服务。现已建成</a:t>
            </a:r>
            <a:r>
              <a:rPr lang="en-US" altLang="zh-CN" sz="1600" dirty="0" smtClean="0"/>
              <a:t>5</a:t>
            </a:r>
            <a:r>
              <a:rPr lang="zh-CN" altLang="en-US" sz="1600" dirty="0" smtClean="0"/>
              <a:t>个城市书房，分布全区各街道，提供</a:t>
            </a:r>
            <a:r>
              <a:rPr lang="en-US" altLang="zh-CN" sz="1600" dirty="0" smtClean="0"/>
              <a:t>24</a:t>
            </a:r>
            <a:r>
              <a:rPr lang="zh-CN" altLang="en-US" sz="1600" dirty="0" smtClean="0"/>
              <a:t>小时无人值守服务，极大的扩展了图书馆的服务时空。引入开放式采购系统，开展”你选我买“特色服务活动，读者在温州书城可直接借走符合条件的新书，提升了服务体验和绩效。智能客流系统通过实时数据收集实时展示全馆人流量、办证、借还等业务数据。 </a:t>
            </a:r>
            <a:endParaRPr lang="zh-CN" alt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2466165" y="1047790"/>
            <a:ext cx="63261549" cy="461665"/>
          </a:xfrm>
          <a:prstGeom prst="rect">
            <a:avLst/>
          </a:prstGeom>
          <a:noFill/>
        </p:spPr>
        <p:txBody>
          <a:bodyPr wrap="none" numCol="3" rtlCol="0">
            <a:spAutoFit/>
          </a:bodyPr>
          <a:lstStyle/>
          <a:p>
            <a:pPr algn="dist"/>
            <a:r>
              <a:rPr lang="zh-CN" altLang="en-US" sz="1200" dirty="0" smtClean="0"/>
              <a:t> 瓯海区图书馆是一个集数字化、信息化、自助化、人性化、特色化等功能特点为一体的 现代化图书馆。采用图创集群管理系统，实现与温州地区各公共馆的通借通还。馆内及各城 市书房引入</a:t>
            </a:r>
            <a:r>
              <a:rPr lang="en-US" altLang="zh-CN" sz="1200" dirty="0" smtClean="0"/>
              <a:t>RFID</a:t>
            </a:r>
            <a:r>
              <a:rPr lang="zh-CN" altLang="en-US" sz="1200" dirty="0" smtClean="0"/>
              <a:t>自助服务系统，为读者提供自助办证、自助借还、自助续借查询等人性化、 体验化服务。图书馆内实现无线全覆盖，读者认证后可免费接入使用。遍布各楼层的多媒体 信息发布系统及一楼大厅电子报刊阅读机、</a:t>
            </a:r>
            <a:r>
              <a:rPr lang="en-US" altLang="zh-CN" sz="1200" dirty="0" smtClean="0"/>
              <a:t>LED</a:t>
            </a:r>
            <a:r>
              <a:rPr lang="zh-CN" altLang="en-US" sz="1200" dirty="0" smtClean="0"/>
              <a:t>屏等设备提供活动信息发布、服务导引、报刊 触屏阅读等信息服务。通过瓯海区图书馆官方网站、瓯海区图书馆微信公众号、畅想之星</a:t>
            </a:r>
            <a:r>
              <a:rPr lang="en-US" altLang="zh-CN" sz="1200" dirty="0" smtClean="0"/>
              <a:t>app </a:t>
            </a:r>
            <a:r>
              <a:rPr lang="zh-CN" altLang="en-US" sz="1200" dirty="0" smtClean="0"/>
              <a:t>等不同信息化服务平台提供信息推送、数字阅读、活动报名等在线服务。 馆内有</a:t>
            </a:r>
            <a:r>
              <a:rPr lang="en-US" altLang="zh-CN" sz="1200" dirty="0" smtClean="0"/>
              <a:t>56</a:t>
            </a:r>
            <a:r>
              <a:rPr lang="zh-CN" altLang="en-US" sz="1200" dirty="0" smtClean="0"/>
              <a:t>机位公共 电子阅览室一个。音乐图书馆及</a:t>
            </a:r>
            <a:r>
              <a:rPr lang="en-US" altLang="zh-CN" sz="1200" dirty="0" smtClean="0"/>
              <a:t>3D</a:t>
            </a:r>
            <a:r>
              <a:rPr lang="zh-CN" altLang="en-US" sz="1200" dirty="0" smtClean="0"/>
              <a:t>播放厅为读者提供特色化、专业级发烧视听服务。现已建 成</a:t>
            </a:r>
            <a:r>
              <a:rPr lang="en-US" altLang="zh-CN" sz="1200" dirty="0" smtClean="0"/>
              <a:t>5</a:t>
            </a:r>
            <a:r>
              <a:rPr lang="zh-CN" altLang="en-US" sz="1200" dirty="0" smtClean="0"/>
              <a:t>个城市书房，分布全区各街道，提供</a:t>
            </a:r>
            <a:r>
              <a:rPr lang="en-US" altLang="zh-CN" sz="1200" dirty="0" smtClean="0"/>
              <a:t>24</a:t>
            </a:r>
            <a:r>
              <a:rPr lang="zh-CN" altLang="en-US" sz="1200" dirty="0" smtClean="0"/>
              <a:t>小时无人值守服务，极大的扩展了图书馆的服务时 空。引入开放式采购系统，开展”你选我买“特色服务活动，读者在温州书城可直接借走符 合条件的新书，提升了服务体验和绩效。智能客流系统通过实时数据收集实时展示全馆人流 量、办证、借还等业务数据。</a:t>
            </a:r>
            <a:endParaRPr lang="zh-CN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533506" y="0"/>
            <a:ext cx="3416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RFID</a:t>
            </a:r>
            <a:r>
              <a:rPr lang="zh-CN" altLang="en-US" dirty="0" smtClean="0"/>
              <a:t>系统建设概况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92" y="514405"/>
            <a:ext cx="708641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INTERLIB </a:t>
            </a:r>
            <a:r>
              <a:rPr lang="zh-CN" altLang="en-US" sz="2800" dirty="0" smtClean="0"/>
              <a:t>集群管理系统为基础：</a:t>
            </a:r>
            <a:endParaRPr lang="en-US" altLang="zh-CN" sz="2800" dirty="0" smtClean="0"/>
          </a:p>
          <a:p>
            <a:r>
              <a:rPr lang="en-US" altLang="zh-CN" sz="2800" dirty="0" smtClean="0"/>
              <a:t>          </a:t>
            </a:r>
            <a:r>
              <a:rPr lang="zh-CN" altLang="en-US" sz="2800" dirty="0" smtClean="0"/>
              <a:t>  总分馆体系，通借通还</a:t>
            </a:r>
            <a:r>
              <a:rPr lang="en-US" altLang="zh-CN" sz="2800" dirty="0" smtClean="0"/>
              <a:t> </a:t>
            </a:r>
            <a:endParaRPr lang="en-US" altLang="zh-CN" sz="2800" dirty="0" smtClean="0"/>
          </a:p>
          <a:p>
            <a:r>
              <a:rPr lang="en-US" altLang="zh-CN" sz="2800" dirty="0" smtClean="0"/>
              <a:t>RFID </a:t>
            </a:r>
            <a:r>
              <a:rPr lang="zh-CN" altLang="en-US" sz="2800" dirty="0" smtClean="0"/>
              <a:t>自助流通系统  ：</a:t>
            </a:r>
            <a:endParaRPr lang="en-US" altLang="zh-CN" sz="2800" dirty="0" smtClean="0"/>
          </a:p>
          <a:p>
            <a:r>
              <a:rPr lang="en-US" altLang="zh-CN" sz="2800" dirty="0" smtClean="0"/>
              <a:t>          </a:t>
            </a:r>
            <a:r>
              <a:rPr lang="zh-CN" altLang="en-US" sz="2800" dirty="0" smtClean="0"/>
              <a:t>（阿法迪</a:t>
            </a:r>
            <a:r>
              <a:rPr lang="en-US" altLang="zh-CN" sz="2800" dirty="0" smtClean="0"/>
              <a:t>HF</a:t>
            </a:r>
            <a:r>
              <a:rPr lang="zh-CN" altLang="en-US" sz="2800" dirty="0" smtClean="0"/>
              <a:t>） 借  还  办证 </a:t>
            </a:r>
            <a:endParaRPr lang="en-US" altLang="zh-CN" sz="2800" dirty="0" smtClean="0"/>
          </a:p>
          <a:p>
            <a:r>
              <a:rPr lang="zh-CN" altLang="en-US" sz="2800" dirty="0" smtClean="0"/>
              <a:t> </a:t>
            </a:r>
            <a:r>
              <a:rPr lang="en-US" altLang="zh-CN" sz="2800" dirty="0" smtClean="0"/>
              <a:t>RFID </a:t>
            </a:r>
            <a:r>
              <a:rPr lang="zh-CN" altLang="en-US" sz="2800" dirty="0" smtClean="0"/>
              <a:t>延伸应用及服务：</a:t>
            </a:r>
            <a:endParaRPr lang="en-US" altLang="zh-CN" sz="2800" dirty="0" smtClean="0"/>
          </a:p>
          <a:p>
            <a:r>
              <a:rPr lang="en-US" altLang="zh-CN" sz="2800" dirty="0" smtClean="0"/>
              <a:t>     </a:t>
            </a:r>
            <a:r>
              <a:rPr lang="zh-CN" altLang="en-US" sz="2800" dirty="0" smtClean="0"/>
              <a:t>        </a:t>
            </a:r>
            <a:r>
              <a:rPr lang="en-US" altLang="zh-CN" sz="2800" dirty="0" smtClean="0"/>
              <a:t>24</a:t>
            </a:r>
            <a:r>
              <a:rPr lang="zh-CN" altLang="en-US" sz="2800" dirty="0" smtClean="0"/>
              <a:t>小时自助还</a:t>
            </a:r>
            <a:r>
              <a:rPr lang="en-US" altLang="zh-CN" sz="2800" dirty="0" smtClean="0"/>
              <a:t>-&gt;</a:t>
            </a:r>
            <a:r>
              <a:rPr lang="zh-CN" altLang="en-US" sz="2800" dirty="0" smtClean="0"/>
              <a:t>办证</a:t>
            </a:r>
            <a:r>
              <a:rPr lang="en-US" altLang="zh-CN" sz="2800" dirty="0" smtClean="0"/>
              <a:t>-&gt;</a:t>
            </a:r>
            <a:r>
              <a:rPr lang="zh-CN" altLang="en-US" sz="2800" dirty="0" smtClean="0"/>
              <a:t>借还办证一体  </a:t>
            </a:r>
            <a:endParaRPr lang="en-US" altLang="zh-CN" sz="2800" dirty="0" smtClean="0"/>
          </a:p>
          <a:p>
            <a:r>
              <a:rPr lang="zh-CN" altLang="en-US" sz="2800" dirty="0" smtClean="0"/>
              <a:t>                  微型图书馆 </a:t>
            </a:r>
            <a:r>
              <a:rPr lang="en-US" altLang="zh-CN" sz="2800" dirty="0" smtClean="0"/>
              <a:t>ATM </a:t>
            </a:r>
            <a:endParaRPr lang="en-US" altLang="zh-CN" sz="2800" dirty="0" smtClean="0"/>
          </a:p>
          <a:p>
            <a:r>
              <a:rPr lang="en-US" altLang="zh-CN" sz="2800" dirty="0" smtClean="0"/>
              <a:t>              </a:t>
            </a:r>
            <a:r>
              <a:rPr lang="zh-CN" altLang="en-US" sz="2800" dirty="0" smtClean="0"/>
              <a:t>城市书房</a:t>
            </a:r>
            <a:r>
              <a:rPr lang="en-US" altLang="zh-CN" sz="2800" dirty="0" smtClean="0"/>
              <a:t>7   </a:t>
            </a:r>
            <a:r>
              <a:rPr lang="zh-CN" altLang="en-US" sz="2800" dirty="0" smtClean="0"/>
              <a:t>瓯悦书屋</a:t>
            </a:r>
            <a:r>
              <a:rPr lang="en-US" altLang="zh-CN" sz="2800" dirty="0" smtClean="0"/>
              <a:t>2 </a:t>
            </a:r>
            <a:endParaRPr lang="en-US" altLang="zh-CN" sz="2800" dirty="0" smtClean="0"/>
          </a:p>
          <a:p>
            <a:r>
              <a:rPr lang="en-US" altLang="zh-CN" sz="2800" dirty="0" smtClean="0"/>
              <a:t>                   </a:t>
            </a:r>
            <a:r>
              <a:rPr lang="zh-CN" altLang="en-US" sz="2800" dirty="0" smtClean="0"/>
              <a:t>智能书架</a:t>
            </a:r>
            <a:endParaRPr lang="en-US" altLang="zh-CN" sz="2800" dirty="0" smtClean="0"/>
          </a:p>
          <a:p>
            <a:r>
              <a:rPr lang="en-US" altLang="zh-CN" sz="2800" dirty="0" smtClean="0"/>
              <a:t>                 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en-US" sz="2800" dirty="0" smtClean="0"/>
              <a:t>  </a:t>
            </a:r>
            <a:endParaRPr lang="en-US" altLang="zh-CN" sz="2800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98" y="590602"/>
            <a:ext cx="62482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应该有： </a:t>
            </a:r>
            <a:endParaRPr lang="en-US" altLang="zh-CN" dirty="0" smtClean="0"/>
          </a:p>
          <a:p>
            <a:r>
              <a:rPr lang="en-US" altLang="zh-CN" dirty="0" smtClean="0"/>
              <a:t>                    </a:t>
            </a:r>
            <a:r>
              <a:rPr lang="zh-CN" altLang="en-US" dirty="0" smtClean="0"/>
              <a:t>自助办证</a:t>
            </a:r>
            <a:endParaRPr lang="en-US" altLang="zh-CN" dirty="0" smtClean="0"/>
          </a:p>
          <a:p>
            <a:r>
              <a:rPr lang="en-US" altLang="zh-CN" dirty="0" smtClean="0"/>
              <a:t>                    </a:t>
            </a:r>
            <a:r>
              <a:rPr lang="zh-CN" altLang="en-US" dirty="0" smtClean="0"/>
              <a:t>自助借还</a:t>
            </a:r>
            <a:endParaRPr lang="en-US" altLang="zh-CN" dirty="0" smtClean="0"/>
          </a:p>
          <a:p>
            <a:r>
              <a:rPr lang="en-US" altLang="zh-CN" dirty="0" smtClean="0"/>
              <a:t>                      </a:t>
            </a:r>
            <a:r>
              <a:rPr lang="zh-CN" altLang="en-US" dirty="0" smtClean="0"/>
              <a:t>安全门</a:t>
            </a:r>
            <a:endParaRPr lang="en-US" altLang="zh-CN" dirty="0" smtClean="0"/>
          </a:p>
          <a:p>
            <a:r>
              <a:rPr lang="en-US" altLang="zh-CN" dirty="0" smtClean="0"/>
              <a:t>                     </a:t>
            </a:r>
            <a:r>
              <a:rPr lang="zh-CN" altLang="en-US" dirty="0" smtClean="0"/>
              <a:t>工作站</a:t>
            </a:r>
            <a:endParaRPr lang="en-US" altLang="zh-CN" dirty="0" smtClean="0"/>
          </a:p>
          <a:p>
            <a:r>
              <a:rPr lang="en-US" altLang="zh-CN" dirty="0" smtClean="0"/>
              <a:t>                     </a:t>
            </a:r>
            <a:r>
              <a:rPr lang="zh-CN" altLang="en-US" dirty="0" smtClean="0"/>
              <a:t>一体化设备</a:t>
            </a:r>
            <a:endParaRPr lang="en-US" altLang="zh-CN" dirty="0" smtClean="0"/>
          </a:p>
          <a:p>
            <a:r>
              <a:rPr lang="en-US" altLang="zh-CN" dirty="0" smtClean="0"/>
              <a:t>                   </a:t>
            </a:r>
            <a:r>
              <a:rPr lang="zh-CN" altLang="en-US" dirty="0" smtClean="0"/>
              <a:t>中心管理系统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工作记录\2017\评估考核\C2370 环境管理\自助办证机标识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057466" y="-1257265"/>
            <a:ext cx="4800574" cy="6400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工作记录\2017\2017.5\RFID应用技术培训班交流材料\微信图片_20170522162926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362258" y="-323774"/>
            <a:ext cx="4419484" cy="58926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工作记录\2017\2017.5\RFID应用技术培训班交流材料\微信图片_20170522162858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438456" y="0"/>
            <a:ext cx="4038614" cy="5384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E:\工作记录\2017\2017.5\RFID应用技术培训班交流材料\微信图片_2017052217002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52674" y="-1161952"/>
            <a:ext cx="6019742" cy="8026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工作记录\2017\2017.5\RFID应用技术培训班交流材料\微信图片_20170522165105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14496" y="438206"/>
            <a:ext cx="7145679" cy="4190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工作记录\2017\2017.5\RFID应用技术培训班交流材料\微信图片_2017052216290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33664" y="-552368"/>
            <a:ext cx="4895722" cy="6527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工作记录\2017\2017.5\RFID应用技术培训班交流材料\微信图片_20170522170037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828872" y="-780962"/>
            <a:ext cx="4895822" cy="65277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Administrator\AppData\Roaming\Tencent\Users\562352742\QQ\WinTemp\RichOle\K264AYWD`7K7DGKZ`C~CP0U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85902" y="-176501"/>
            <a:ext cx="7877411" cy="5320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88" y="590602"/>
            <a:ext cx="5968301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可以有：</a:t>
            </a:r>
            <a:endParaRPr lang="en-US" altLang="zh-CN" dirty="0" smtClean="0"/>
          </a:p>
          <a:p>
            <a:r>
              <a:rPr lang="en-US" altLang="zh-CN" dirty="0" smtClean="0"/>
              <a:t>                 </a:t>
            </a:r>
            <a:r>
              <a:rPr lang="zh-CN" altLang="en-US" dirty="0" smtClean="0"/>
              <a:t>闸机</a:t>
            </a:r>
            <a:endParaRPr lang="en-US" altLang="zh-CN" dirty="0" smtClean="0"/>
          </a:p>
          <a:p>
            <a:r>
              <a:rPr lang="en-US" altLang="zh-CN" dirty="0" smtClean="0"/>
              <a:t>                 </a:t>
            </a:r>
            <a:r>
              <a:rPr lang="zh-CN" altLang="en-US" dirty="0" smtClean="0"/>
              <a:t>层架标 盘点设备</a:t>
            </a:r>
            <a:endParaRPr lang="en-US" altLang="zh-CN" dirty="0" smtClean="0"/>
          </a:p>
          <a:p>
            <a:r>
              <a:rPr lang="en-US" altLang="zh-CN" dirty="0" smtClean="0"/>
              <a:t>                 </a:t>
            </a:r>
            <a:r>
              <a:rPr lang="zh-CN" altLang="en-US" dirty="0" smtClean="0"/>
              <a:t>自助还书分拣</a:t>
            </a:r>
            <a:endParaRPr lang="en-US" altLang="zh-CN" dirty="0" smtClean="0"/>
          </a:p>
          <a:p>
            <a:r>
              <a:rPr lang="en-US" altLang="zh-CN" dirty="0" smtClean="0"/>
              <a:t>                  24</a:t>
            </a:r>
            <a:r>
              <a:rPr lang="zh-CN" altLang="en-US" dirty="0" smtClean="0"/>
              <a:t>小时街区微型图书馆</a:t>
            </a:r>
            <a:endParaRPr lang="en-US" altLang="zh-CN" dirty="0" smtClean="0"/>
          </a:p>
          <a:p>
            <a:r>
              <a:rPr lang="en-US" altLang="zh-CN" dirty="0" smtClean="0"/>
              <a:t>                  24</a:t>
            </a:r>
            <a:r>
              <a:rPr lang="zh-CN" altLang="en-US" dirty="0" smtClean="0"/>
              <a:t>小时自助阅览室</a:t>
            </a:r>
            <a:endParaRPr lang="en-US" altLang="zh-CN" dirty="0" smtClean="0"/>
          </a:p>
          <a:p>
            <a:r>
              <a:rPr lang="en-US" altLang="zh-CN" dirty="0" smtClean="0"/>
              <a:t>                  </a:t>
            </a:r>
            <a:r>
              <a:rPr lang="zh-CN" altLang="en-US" dirty="0" smtClean="0"/>
              <a:t>智能书架</a:t>
            </a:r>
            <a:endParaRPr lang="en-US" altLang="zh-CN" dirty="0" smtClean="0"/>
          </a:p>
          <a:p>
            <a:r>
              <a:rPr lang="en-US" altLang="zh-CN" dirty="0" smtClean="0"/>
              <a:t>                   </a:t>
            </a:r>
            <a:r>
              <a:rPr lang="zh-CN" altLang="en-US" dirty="0" smtClean="0"/>
              <a:t>智慧墙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工作记录\2017\2017.5\RFID闸机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14654" y="-628566"/>
            <a:ext cx="4443447" cy="59245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工作记录\2017\2017.5\RFID闸机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86060" y="-552368"/>
            <a:ext cx="4800574" cy="6400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E:\工作记录\2017\2017.5\RFID应用技术培训班交流材料\微信图片_20170522170056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43090" y="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E:\工作记录\2017\2017.5\RFID应用技术培训班交流材料\微信图片_2017052217005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43090" y="0"/>
            <a:ext cx="6857999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工作记录\2017\2017.5\RFID应用技术培训班交流材料\微信图片_2017052216292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743248" y="-399972"/>
            <a:ext cx="4000480" cy="5333974"/>
          </a:xfrm>
          <a:prstGeom prst="rect">
            <a:avLst/>
          </a:prstGeom>
          <a:noFill/>
        </p:spPr>
      </p:pic>
      <p:pic>
        <p:nvPicPr>
          <p:cNvPr id="73729" name="Picture 1" descr="C:\Users\Administrator\AppData\Roaming\Tencent\Users\562352742\QQ\WinTemp\RichOle\00FGUNK9QRL5N7RB9_QL24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308" y="1352582"/>
            <a:ext cx="2038350" cy="2333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1" descr="C:\Users\Administrator\AppData\Roaming\Tencent\Users\562352742\QQ\WinTemp\RichOle\0~1P%M$QG2C~)~5){88~6ZP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90852" y="-325778"/>
            <a:ext cx="3124118" cy="54692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1" descr="D:\用户目录\我的文档\Tencent Files\562352742\Image\C2C\87(2979J}L$P`$5}JC{NA@M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05070" y="819196"/>
            <a:ext cx="5257800" cy="3486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1" descr="D:\用户目录\我的文档\Tencent Files\562352742\Image\C2C\A8FX5SQZI0$XN1ROZZ(UEQ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81268" y="895394"/>
            <a:ext cx="5257800" cy="3486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Program Files\Winsoft\ZWT\Users\2-chenchengyi\ReceivedFaces\bcf36b03df8708bb1ab465bdca2822bc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81110" y="971592"/>
            <a:ext cx="3926298" cy="2819326"/>
          </a:xfrm>
          <a:prstGeom prst="rect">
            <a:avLst/>
          </a:prstGeom>
          <a:noFill/>
        </p:spPr>
      </p:pic>
      <p:pic>
        <p:nvPicPr>
          <p:cNvPr id="10244" name="Picture 4" descr="C:\Program Files\Winsoft\ZWT\Users\2-chenchengyi\ReceivedFaces\8cd747ab956a98e9fad1e1f6259416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366" y="285810"/>
            <a:ext cx="1981148" cy="4536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E:\工作记录\2017\2017.5\RFID应用技术培训班交流材料\微信图片_2017052217024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90852" y="0"/>
            <a:ext cx="3733702" cy="4978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88" y="1200186"/>
            <a:ext cx="73912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实施背景 ：经费来源</a:t>
            </a:r>
            <a:r>
              <a:rPr lang="en-US" altLang="zh-CN" dirty="0" smtClean="0"/>
              <a:t>?</a:t>
            </a:r>
            <a:r>
              <a:rPr lang="zh-CN" altLang="en-US" dirty="0" smtClean="0"/>
              <a:t> 新馆 </a:t>
            </a:r>
            <a:r>
              <a:rPr lang="en-US" altLang="zh-CN" dirty="0" smtClean="0"/>
              <a:t>?</a:t>
            </a:r>
            <a:r>
              <a:rPr lang="zh-CN" altLang="en-US" dirty="0" smtClean="0"/>
              <a:t>升级改造</a:t>
            </a:r>
            <a:r>
              <a:rPr lang="en-US" altLang="zh-CN" dirty="0" smtClean="0"/>
              <a:t>?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en-US" dirty="0" smtClean="0"/>
              <a:t>前期工作： 选型 </a:t>
            </a:r>
            <a:r>
              <a:rPr lang="en-US" altLang="zh-CN" dirty="0" smtClean="0"/>
              <a:t>?</a:t>
            </a:r>
            <a:r>
              <a:rPr lang="zh-CN" altLang="en-US" dirty="0" smtClean="0"/>
              <a:t>招投标流程？</a:t>
            </a:r>
            <a:endParaRPr lang="en-US" altLang="zh-CN" dirty="0" smtClean="0"/>
          </a:p>
          <a:p>
            <a:r>
              <a:rPr lang="zh-CN" altLang="en-US" dirty="0" smtClean="0"/>
              <a:t>实施过程：开馆</a:t>
            </a:r>
            <a:r>
              <a:rPr lang="en-US" altLang="zh-CN" dirty="0" smtClean="0"/>
              <a:t>?</a:t>
            </a:r>
            <a:r>
              <a:rPr lang="zh-CN" altLang="en-US" dirty="0" smtClean="0"/>
              <a:t>闭馆</a:t>
            </a:r>
            <a:r>
              <a:rPr lang="en-US" altLang="zh-CN" dirty="0" smtClean="0"/>
              <a:t>?</a:t>
            </a:r>
            <a:r>
              <a:rPr lang="zh-CN" altLang="en-US" dirty="0" smtClean="0"/>
              <a:t>项目变更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71378"/>
            <a:ext cx="8686692" cy="857250"/>
          </a:xfrm>
        </p:spPr>
        <p:txBody>
          <a:bodyPr/>
          <a:lstStyle/>
          <a:p>
            <a:r>
              <a:rPr lang="zh-CN" altLang="en-US" sz="3200" dirty="0" smtClean="0">
                <a:latin typeface="楷体_GB2312" pitchFamily="1" charset="-122"/>
                <a:ea typeface="楷体_GB2312" pitchFamily="1" charset="-122"/>
                <a:hlinkClick r:id="rId1"/>
              </a:rPr>
              <a:t>城市书房</a:t>
            </a:r>
            <a:r>
              <a:rPr lang="en-US" altLang="zh-CN" sz="3200" dirty="0" smtClean="0">
                <a:latin typeface="楷体_GB2312" pitchFamily="1" charset="-122"/>
                <a:ea typeface="楷体_GB2312" pitchFamily="1" charset="-122"/>
              </a:rPr>
              <a:t>+</a:t>
            </a:r>
            <a:r>
              <a:rPr lang="zh-CN" altLang="en-US" sz="3200" dirty="0" smtClean="0">
                <a:latin typeface="楷体_GB2312" pitchFamily="1" charset="-122"/>
                <a:ea typeface="楷体_GB2312" pitchFamily="1" charset="-122"/>
                <a:hlinkClick r:id="rId2"/>
              </a:rPr>
              <a:t>瓯悦书屋</a:t>
            </a:r>
            <a:r>
              <a:rPr lang="zh-CN" altLang="en-US" sz="3200" dirty="0" smtClean="0">
                <a:latin typeface="楷体_GB2312" pitchFamily="1" charset="-122"/>
                <a:ea typeface="楷体_GB2312" pitchFamily="1" charset="-122"/>
              </a:rPr>
              <a:t> ：阵地多了 直接下线</a:t>
            </a:r>
            <a:endParaRPr lang="zh-CN" altLang="en-US" sz="3200" dirty="0">
              <a:latin typeface="楷体_GB2312" pitchFamily="1" charset="-122"/>
              <a:ea typeface="楷体_GB2312" pitchFamily="1" charset="-122"/>
            </a:endParaRPr>
          </a:p>
        </p:txBody>
      </p:sp>
      <p:pic>
        <p:nvPicPr>
          <p:cNvPr id="10242" name="Picture 2" descr="C:\Users\Administrator\AppData\Roaming\Tencent\Users\562352742\QQ\WinTemp\RichOle\CTZ0700J@PS@`P@$159Y6V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4404"/>
            <a:ext cx="3213744" cy="4210080"/>
          </a:xfrm>
          <a:prstGeom prst="rect">
            <a:avLst/>
          </a:prstGeom>
          <a:noFill/>
        </p:spPr>
      </p:pic>
      <p:pic>
        <p:nvPicPr>
          <p:cNvPr id="10243" name="Picture 3" descr="C:\Users\Administrator\AppData\Roaming\Tencent\Users\562352742\QQ\WinTemp\RichOle\]UZEV90]7AG1LC$YENYNF$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158" y="666800"/>
            <a:ext cx="2743128" cy="3786364"/>
          </a:xfrm>
          <a:prstGeom prst="rect">
            <a:avLst/>
          </a:prstGeom>
          <a:noFill/>
        </p:spPr>
      </p:pic>
      <p:pic>
        <p:nvPicPr>
          <p:cNvPr id="10244" name="Picture 4" descr="C:\Users\Administrator\AppData\Roaming\Tencent\Users\562352742\QQ\WinTemp\RichOle\OXWUQB484S@P()WRR$0@MF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30" y="590602"/>
            <a:ext cx="2514534" cy="39811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71842" y="0"/>
            <a:ext cx="289321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E:\工作记录\2016\2016.11\数字阅读服务推广\476832423058394489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" y="1047790"/>
            <a:ext cx="4597857" cy="3428910"/>
          </a:xfrm>
          <a:prstGeom prst="rect">
            <a:avLst/>
          </a:prstGeom>
          <a:noFill/>
        </p:spPr>
      </p:pic>
      <p:pic>
        <p:nvPicPr>
          <p:cNvPr id="49156" name="Picture 4" descr="C:\Users\Administrator\AppData\Roaming\Tencent\Users\562352742\QQ\WinTemp\RichOle\DY41AAOXV[}XF1`_HIVQ`4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2944" y="971592"/>
            <a:ext cx="4391056" cy="35128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工作记录\城市书房\三溪工业园分馆（欧尚）\570701340018121587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33664" y="-857160"/>
            <a:ext cx="5394387" cy="4495682"/>
          </a:xfrm>
          <a:prstGeom prst="rect">
            <a:avLst/>
          </a:prstGeom>
          <a:noFill/>
        </p:spPr>
      </p:pic>
      <p:pic>
        <p:nvPicPr>
          <p:cNvPr id="6147" name="Picture 3" descr="E:\工作记录\城市书房\三溪工业园分馆（欧尚）\4148331841834729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308" y="2343156"/>
            <a:ext cx="3733702" cy="3111418"/>
          </a:xfrm>
          <a:prstGeom prst="rect">
            <a:avLst/>
          </a:prstGeom>
          <a:noFill/>
        </p:spPr>
      </p:pic>
      <p:pic>
        <p:nvPicPr>
          <p:cNvPr id="6148" name="Picture 4" descr="E:\工作记录\城市书房\三溪工业园分馆（欧尚）\1105523130180355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3683" y="2243235"/>
            <a:ext cx="3480317" cy="29002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工作记录\2016\瓯悦书屋\丽岙\外立面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90852" y="0"/>
            <a:ext cx="4268331" cy="2571750"/>
          </a:xfrm>
          <a:prstGeom prst="rect">
            <a:avLst/>
          </a:prstGeom>
          <a:noFill/>
        </p:spPr>
      </p:pic>
      <p:pic>
        <p:nvPicPr>
          <p:cNvPr id="1027" name="Picture 3" descr="E:\工作记录\2016\瓯悦书屋\丽岙\儿童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88" y="2647948"/>
            <a:ext cx="3505228" cy="2343156"/>
          </a:xfrm>
          <a:prstGeom prst="rect">
            <a:avLst/>
          </a:prstGeom>
          <a:noFill/>
        </p:spPr>
      </p:pic>
      <p:pic>
        <p:nvPicPr>
          <p:cNvPr id="1028" name="Picture 4" descr="E:\工作记录\2016\瓯悦书屋\丽岙\入口走廊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188" y="2724146"/>
            <a:ext cx="3428999" cy="2571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工作记录\2016\瓯悦书屋\郭溪\40844610653904569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057466" y="0"/>
            <a:ext cx="5029068" cy="2514534"/>
          </a:xfrm>
          <a:prstGeom prst="rect">
            <a:avLst/>
          </a:prstGeom>
          <a:noFill/>
        </p:spPr>
      </p:pic>
      <p:pic>
        <p:nvPicPr>
          <p:cNvPr id="3075" name="Picture 3" descr="E:\工作记录\2016\瓯悦书屋\郭溪\3408975960269567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96" y="2647948"/>
            <a:ext cx="2829938" cy="2819326"/>
          </a:xfrm>
          <a:prstGeom prst="rect">
            <a:avLst/>
          </a:prstGeom>
          <a:noFill/>
        </p:spPr>
      </p:pic>
      <p:pic>
        <p:nvPicPr>
          <p:cNvPr id="3076" name="Picture 4" descr="E:\工作记录\2016\瓯悦书屋\郭溪\8242715116661873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198" y="2647948"/>
            <a:ext cx="3657504" cy="27248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 descr="E:\工作记录\2016\开放式采购系统\“看好书 免费购 瓯图邀你 Let's 购 ”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704" y="0"/>
            <a:ext cx="3276514" cy="5143500"/>
          </a:xfrm>
          <a:prstGeom prst="rect">
            <a:avLst/>
          </a:prstGeom>
          <a:noFill/>
        </p:spPr>
      </p:pic>
      <p:pic>
        <p:nvPicPr>
          <p:cNvPr id="52226" name="Picture 2" descr="C:\Users\Administrator\AppData\Roaming\Tencent\Users\562352742\QQ\WinTemp\RichOle\N1K(F0RI}4GT2USB9H2IR{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8" y="0"/>
            <a:ext cx="4274978" cy="47814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工作记录\2016\图文收藏\瓯海区文化地图终稿A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33506" y="0"/>
            <a:ext cx="8086725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工作记录\2017\2017.5\RFID应用技术培训班交流材料\2017瓯海阅读地图A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85902" y="0"/>
            <a:ext cx="7805706" cy="5287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工作记录\2017\2017.5\RFID应用技术培训班交流材料\2017瓯海阅读地图B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8888745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43000" y="3542084"/>
            <a:ext cx="7010400" cy="2024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533506" y="0"/>
            <a:ext cx="20120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思考 经验 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96" y="742998"/>
            <a:ext cx="7695998" cy="5460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业务系统：  业务自动化系统 同构 同库</a:t>
            </a:r>
            <a:endParaRPr lang="en-US" altLang="zh-CN" dirty="0" smtClean="0"/>
          </a:p>
          <a:p>
            <a:r>
              <a:rPr lang="zh-CN" altLang="en-US" dirty="0" smtClean="0"/>
              <a:t>解决方案：  供应商  频段 解决方案</a:t>
            </a:r>
            <a:endParaRPr lang="en-US" altLang="zh-CN" dirty="0" smtClean="0"/>
          </a:p>
          <a:p>
            <a:r>
              <a:rPr lang="zh-CN" altLang="en-US" dirty="0" smtClean="0"/>
              <a:t>业务数据统计：细分 颗粒度 机器</a:t>
            </a:r>
            <a:endParaRPr lang="en-US" altLang="zh-CN" dirty="0" smtClean="0"/>
          </a:p>
          <a:p>
            <a:r>
              <a:rPr lang="zh-CN" altLang="en-US" dirty="0" smtClean="0"/>
              <a:t>运行管理：馆外 </a:t>
            </a:r>
            <a:r>
              <a:rPr lang="en-US" altLang="zh-CN" dirty="0" smtClean="0"/>
              <a:t>24</a:t>
            </a:r>
            <a:r>
              <a:rPr lang="zh-CN" altLang="en-US" dirty="0" smtClean="0"/>
              <a:t>小时设备  维护 运行</a:t>
            </a:r>
            <a:endParaRPr lang="en-US" altLang="zh-CN" dirty="0" smtClean="0"/>
          </a:p>
          <a:p>
            <a:r>
              <a:rPr lang="zh-CN" altLang="en-US" dirty="0" smtClean="0"/>
              <a:t>书房书屋： 品牌名字  可推广</a:t>
            </a:r>
            <a:endParaRPr lang="en-US" altLang="zh-CN" dirty="0" smtClean="0"/>
          </a:p>
          <a:p>
            <a:r>
              <a:rPr lang="zh-CN" altLang="en-US" dirty="0" smtClean="0"/>
              <a:t>新技术新设备： 集成度  </a:t>
            </a:r>
            <a:endParaRPr lang="en-US" altLang="zh-CN" dirty="0" smtClean="0"/>
          </a:p>
          <a:p>
            <a:r>
              <a:rPr lang="zh-CN" altLang="en-US" dirty="0" smtClean="0"/>
              <a:t>非技术性： 标识</a:t>
            </a:r>
            <a:r>
              <a:rPr lang="en-US" altLang="zh-CN" dirty="0" smtClean="0"/>
              <a:t>LOGO </a:t>
            </a:r>
            <a:r>
              <a:rPr lang="zh-CN" altLang="en-US" dirty="0" smtClean="0"/>
              <a:t>协议   保险 消防 </a:t>
            </a:r>
            <a:endParaRPr lang="en-US" altLang="zh-CN" dirty="0" smtClean="0"/>
          </a:p>
          <a:p>
            <a:r>
              <a:rPr lang="en-US" altLang="zh-CN" dirty="0" smtClean="0"/>
              <a:t>                      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en-US" dirty="0" smtClean="0"/>
              <a:t>                       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1" descr="C:\Users\Administrator\AppData\Roaming\Tencent\Users\562352742\QQ\WinTemp\RichOle\6VGGJEJD)Q[))I($DIO{[0S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71684" y="362008"/>
            <a:ext cx="5884508" cy="44956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工作记录\2017\2017.5\RFID应用技术培训班交流材料\微信图片_20170522170142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124238" y="0"/>
            <a:ext cx="2893219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工作记录\2017\2017.5\RFID应用技术培训班交流材料\微信图片_2017052217021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71842" y="19052"/>
            <a:ext cx="3034898" cy="5124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工作记录\2017\2017.5\RFID应用技术培训班交流材料\微信图片_20170522170147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19446" y="-323774"/>
            <a:ext cx="3075342" cy="54672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Administrator\AppData\Roaming\Tencent\Users\562352742\QQ\WinTemp\RichOle\VA6Y2EDZ7$}$WS$$58@I]K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05070" y="0"/>
            <a:ext cx="5448330" cy="60309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工作记录\2017\2017.5\RFID应用技术培训班交流材料\微信图片_20170522170046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057466" y="0"/>
            <a:ext cx="5029068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工作记录\2017\2017.5\RFID应用技术培训班交流材料\微信图片_2017052217004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09862" y="0"/>
            <a:ext cx="51435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工作记录\2017\2017.5\RFID应用技术培训班交流材料\微信图片_2017052217004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43090" y="-933358"/>
            <a:ext cx="7391206" cy="7391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19446" y="-704764"/>
            <a:ext cx="3657504" cy="629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85902" y="209612"/>
            <a:ext cx="8229504" cy="462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工作记录\2017\2017.5\RFID应用技术培训班交流材料\微信图片_20170522170209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667050" y="-148833"/>
            <a:ext cx="3828602" cy="55399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:\Program Files\Winsoft\ZWT\Users\2-chenchengyi\ReceivedFaces\389e76856a883348ff9ef18fa999cce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66892" y="285810"/>
            <a:ext cx="6829451" cy="45501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工作记录\城市书房\书房书屋协议书\郭溪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85902" y="0"/>
            <a:ext cx="3857625" cy="5143500"/>
          </a:xfrm>
          <a:prstGeom prst="rect">
            <a:avLst/>
          </a:prstGeom>
          <a:noFill/>
        </p:spPr>
      </p:pic>
      <p:pic>
        <p:nvPicPr>
          <p:cNvPr id="1027" name="Picture 3" descr="E:\工作记录\城市书房\书房书屋协议书\郭溪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792" y="-38124"/>
            <a:ext cx="3886218" cy="5181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 rot="3131087" flipV="1">
            <a:off x="3099794" y="-449857"/>
            <a:ext cx="2944415" cy="4937125"/>
          </a:xfrm>
          <a:custGeom>
            <a:avLst/>
            <a:gdLst>
              <a:gd name="connsiteX0" fmla="*/ 1588293 w 3925991"/>
              <a:gd name="connsiteY0" fmla="*/ 2290541 h 4937492"/>
              <a:gd name="connsiteX1" fmla="*/ 2063727 w 3925991"/>
              <a:gd name="connsiteY1" fmla="*/ 1821287 h 4937492"/>
              <a:gd name="connsiteX2" fmla="*/ 2189212 w 3925991"/>
              <a:gd name="connsiteY2" fmla="*/ 2081910 h 4937492"/>
              <a:gd name="connsiteX3" fmla="*/ 1526366 w 3925991"/>
              <a:gd name="connsiteY3" fmla="*/ 2351663 h 4937492"/>
              <a:gd name="connsiteX4" fmla="*/ 1573848 w 3925991"/>
              <a:gd name="connsiteY4" fmla="*/ 2304798 h 4937492"/>
              <a:gd name="connsiteX5" fmla="*/ 2654669 w 3925991"/>
              <a:gd name="connsiteY5" fmla="*/ 2121927 h 4937492"/>
              <a:gd name="connsiteX6" fmla="*/ 2607219 w 3925991"/>
              <a:gd name="connsiteY6" fmla="*/ 1936784 h 4937492"/>
              <a:gd name="connsiteX7" fmla="*/ 2413412 w 3925991"/>
              <a:gd name="connsiteY7" fmla="*/ 2004071 h 4937492"/>
              <a:gd name="connsiteX8" fmla="*/ 2124688 w 3925991"/>
              <a:gd name="connsiteY8" fmla="*/ 1761118 h 4937492"/>
              <a:gd name="connsiteX9" fmla="*/ 2347705 w 3925991"/>
              <a:gd name="connsiteY9" fmla="*/ 1540999 h 4937492"/>
              <a:gd name="connsiteX10" fmla="*/ 2119430 w 3925991"/>
              <a:gd name="connsiteY10" fmla="*/ 1361689 h 4937492"/>
              <a:gd name="connsiteX11" fmla="*/ 1556336 w 3925991"/>
              <a:gd name="connsiteY11" fmla="*/ 2301636 h 4937492"/>
              <a:gd name="connsiteX12" fmla="*/ 1521924 w 3925991"/>
              <a:gd name="connsiteY12" fmla="*/ 2313583 h 4937492"/>
              <a:gd name="connsiteX13" fmla="*/ 1552253 w 3925991"/>
              <a:gd name="connsiteY13" fmla="*/ 2308452 h 4937492"/>
              <a:gd name="connsiteX14" fmla="*/ 0 w 3925991"/>
              <a:gd name="connsiteY14" fmla="*/ 534139 h 4937492"/>
              <a:gd name="connsiteX15" fmla="*/ 748392 w 3925991"/>
              <a:gd name="connsiteY15" fmla="*/ 1253112 h 4937492"/>
              <a:gd name="connsiteX16" fmla="*/ 430781 w 3925991"/>
              <a:gd name="connsiteY16" fmla="*/ 691321 h 4937492"/>
              <a:gd name="connsiteX17" fmla="*/ 1327878 w 3925991"/>
              <a:gd name="connsiteY17" fmla="*/ 298905 h 4937492"/>
              <a:gd name="connsiteX18" fmla="*/ 1138066 w 3925991"/>
              <a:gd name="connsiteY18" fmla="*/ 0 h 4937492"/>
              <a:gd name="connsiteX19" fmla="*/ 403558 w 3925991"/>
              <a:gd name="connsiteY19" fmla="*/ 643170 h 4937492"/>
              <a:gd name="connsiteX20" fmla="*/ 237644 w 3925991"/>
              <a:gd name="connsiteY20" fmla="*/ 349702 h 4937492"/>
              <a:gd name="connsiteX21" fmla="*/ 3259808 w 3925991"/>
              <a:gd name="connsiteY21" fmla="*/ 4769533 h 4937492"/>
              <a:gd name="connsiteX22" fmla="*/ 3326451 w 3925991"/>
              <a:gd name="connsiteY22" fmla="*/ 4769533 h 4937492"/>
              <a:gd name="connsiteX23" fmla="*/ 3259808 w 3925991"/>
              <a:gd name="connsiteY23" fmla="*/ 4546311 h 4937492"/>
              <a:gd name="connsiteX24" fmla="*/ 715016 w 3925991"/>
              <a:gd name="connsiteY24" fmla="*/ 1545812 h 4937492"/>
              <a:gd name="connsiteX25" fmla="*/ 1224662 w 3925991"/>
              <a:gd name="connsiteY25" fmla="*/ 1228640 h 4937492"/>
              <a:gd name="connsiteX26" fmla="*/ 1553185 w 3925991"/>
              <a:gd name="connsiteY26" fmla="*/ 1505082 h 4937492"/>
              <a:gd name="connsiteX27" fmla="*/ 985860 w 3925991"/>
              <a:gd name="connsiteY27" fmla="*/ 1875541 h 4937492"/>
              <a:gd name="connsiteX28" fmla="*/ 1114162 w 3925991"/>
              <a:gd name="connsiteY28" fmla="*/ 2040856 h 4937492"/>
              <a:gd name="connsiteX29" fmla="*/ 1629252 w 3925991"/>
              <a:gd name="connsiteY29" fmla="*/ 1569091 h 4937492"/>
              <a:gd name="connsiteX30" fmla="*/ 1629945 w 3925991"/>
              <a:gd name="connsiteY30" fmla="*/ 1569674 h 4937492"/>
              <a:gd name="connsiteX31" fmla="*/ 1629538 w 3925991"/>
              <a:gd name="connsiteY31" fmla="*/ 1568829 h 4937492"/>
              <a:gd name="connsiteX32" fmla="*/ 2061669 w 3925991"/>
              <a:gd name="connsiteY32" fmla="*/ 1173046 h 4937492"/>
              <a:gd name="connsiteX33" fmla="*/ 1587923 w 3925991"/>
              <a:gd name="connsiteY33" fmla="*/ 1482398 h 4937492"/>
              <a:gd name="connsiteX34" fmla="*/ 1410160 w 3925991"/>
              <a:gd name="connsiteY34" fmla="*/ 1113198 h 4937492"/>
              <a:gd name="connsiteX35" fmla="*/ 1808084 w 3925991"/>
              <a:gd name="connsiteY35" fmla="*/ 865554 h 4937492"/>
              <a:gd name="connsiteX36" fmla="*/ 1645264 w 3925991"/>
              <a:gd name="connsiteY36" fmla="*/ 655764 h 4937492"/>
              <a:gd name="connsiteX37" fmla="*/ 2756171 w 3925991"/>
              <a:gd name="connsiteY37" fmla="*/ 4212531 h 4937492"/>
              <a:gd name="connsiteX38" fmla="*/ 3140506 w 3925991"/>
              <a:gd name="connsiteY38" fmla="*/ 3905777 h 4937492"/>
              <a:gd name="connsiteX39" fmla="*/ 3176620 w 3925991"/>
              <a:gd name="connsiteY39" fmla="*/ 4432247 h 4937492"/>
              <a:gd name="connsiteX40" fmla="*/ 3380443 w 3925991"/>
              <a:gd name="connsiteY40" fmla="*/ 3809456 h 4937492"/>
              <a:gd name="connsiteX41" fmla="*/ 3925991 w 3925991"/>
              <a:gd name="connsiteY41" fmla="*/ 3818061 h 4937492"/>
              <a:gd name="connsiteX42" fmla="*/ 3879334 w 3925991"/>
              <a:gd name="connsiteY42" fmla="*/ 3556633 h 4937492"/>
              <a:gd name="connsiteX43" fmla="*/ 3339029 w 3925991"/>
              <a:gd name="connsiteY43" fmla="*/ 3765576 h 4937492"/>
              <a:gd name="connsiteX44" fmla="*/ 3319251 w 3925991"/>
              <a:gd name="connsiteY44" fmla="*/ 3763113 h 4937492"/>
              <a:gd name="connsiteX45" fmla="*/ 3766016 w 3925991"/>
              <a:gd name="connsiteY45" fmla="*/ 3406530 h 4937492"/>
              <a:gd name="connsiteX46" fmla="*/ 3517889 w 3925991"/>
              <a:gd name="connsiteY46" fmla="*/ 3168879 h 4937492"/>
              <a:gd name="connsiteX47" fmla="*/ 1894465 w 3925991"/>
              <a:gd name="connsiteY47" fmla="*/ 3132813 h 4937492"/>
              <a:gd name="connsiteX48" fmla="*/ 1926278 w 3925991"/>
              <a:gd name="connsiteY48" fmla="*/ 3130130 h 4937492"/>
              <a:gd name="connsiteX49" fmla="*/ 1911336 w 3925991"/>
              <a:gd name="connsiteY49" fmla="*/ 3147018 h 4937492"/>
              <a:gd name="connsiteX50" fmla="*/ 1935017 w 3925991"/>
              <a:gd name="connsiteY50" fmla="*/ 3129393 h 4937492"/>
              <a:gd name="connsiteX51" fmla="*/ 2934976 w 3925991"/>
              <a:gd name="connsiteY51" fmla="*/ 3045067 h 4937492"/>
              <a:gd name="connsiteX52" fmla="*/ 2323478 w 3925991"/>
              <a:gd name="connsiteY52" fmla="*/ 3627121 h 4937492"/>
              <a:gd name="connsiteX53" fmla="*/ 3302960 w 3925991"/>
              <a:gd name="connsiteY53" fmla="*/ 3014035 h 4937492"/>
              <a:gd name="connsiteX54" fmla="*/ 3327171 w 3925991"/>
              <a:gd name="connsiteY54" fmla="*/ 3011993 h 4937492"/>
              <a:gd name="connsiteX55" fmla="*/ 3325066 w 3925991"/>
              <a:gd name="connsiteY55" fmla="*/ 3000198 h 4937492"/>
              <a:gd name="connsiteX56" fmla="*/ 3414494 w 3925991"/>
              <a:gd name="connsiteY56" fmla="*/ 2944223 h 4937492"/>
              <a:gd name="connsiteX57" fmla="*/ 3285386 w 3925991"/>
              <a:gd name="connsiteY57" fmla="*/ 2777869 h 4937492"/>
              <a:gd name="connsiteX58" fmla="*/ 3280513 w 3925991"/>
              <a:gd name="connsiteY58" fmla="*/ 2750563 h 4937492"/>
              <a:gd name="connsiteX59" fmla="*/ 3267071 w 3925991"/>
              <a:gd name="connsiteY59" fmla="*/ 2754270 h 4937492"/>
              <a:gd name="connsiteX60" fmla="*/ 3255775 w 3925991"/>
              <a:gd name="connsiteY60" fmla="*/ 2739715 h 4937492"/>
              <a:gd name="connsiteX61" fmla="*/ 3229637 w 3925991"/>
              <a:gd name="connsiteY61" fmla="*/ 2764594 h 4937492"/>
              <a:gd name="connsiteX62" fmla="*/ 1951589 w 3925991"/>
              <a:gd name="connsiteY62" fmla="*/ 3117059 h 4937492"/>
              <a:gd name="connsiteX63" fmla="*/ 2944142 w 3925991"/>
              <a:gd name="connsiteY63" fmla="*/ 2378348 h 4937492"/>
              <a:gd name="connsiteX64" fmla="*/ 2764465 w 3925991"/>
              <a:gd name="connsiteY64" fmla="*/ 2182801 h 4937492"/>
              <a:gd name="connsiteX65" fmla="*/ 1933406 w 3925991"/>
              <a:gd name="connsiteY65" fmla="*/ 3122074 h 4937492"/>
              <a:gd name="connsiteX66" fmla="*/ 3194103 w 3925991"/>
              <a:gd name="connsiteY66" fmla="*/ 4937492 h 4937492"/>
              <a:gd name="connsiteX67" fmla="*/ 3257914 w 3925991"/>
              <a:gd name="connsiteY67" fmla="*/ 4924012 h 4937492"/>
              <a:gd name="connsiteX68" fmla="*/ 3212759 w 3925991"/>
              <a:gd name="connsiteY68" fmla="*/ 4710275 h 4937492"/>
              <a:gd name="connsiteX69" fmla="*/ 3024632 w 3925991"/>
              <a:gd name="connsiteY69" fmla="*/ 4815933 h 4937492"/>
              <a:gd name="connsiteX70" fmla="*/ 3137795 w 3925991"/>
              <a:gd name="connsiteY70" fmla="*/ 4844962 h 4937492"/>
              <a:gd name="connsiteX71" fmla="*/ 3178445 w 3925991"/>
              <a:gd name="connsiteY71" fmla="*/ 4451404 h 493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925991" h="4937492">
                <a:moveTo>
                  <a:pt x="1588293" y="2290541"/>
                </a:moveTo>
                <a:lnTo>
                  <a:pt x="2063727" y="1821287"/>
                </a:lnTo>
                <a:lnTo>
                  <a:pt x="2189212" y="2081910"/>
                </a:lnTo>
                <a:close/>
                <a:moveTo>
                  <a:pt x="1526366" y="2351663"/>
                </a:moveTo>
                <a:lnTo>
                  <a:pt x="1573848" y="2304798"/>
                </a:lnTo>
                <a:lnTo>
                  <a:pt x="2654669" y="2121927"/>
                </a:lnTo>
                <a:lnTo>
                  <a:pt x="2607219" y="1936784"/>
                </a:lnTo>
                <a:lnTo>
                  <a:pt x="2413412" y="2004071"/>
                </a:lnTo>
                <a:lnTo>
                  <a:pt x="2124688" y="1761118"/>
                </a:lnTo>
                <a:lnTo>
                  <a:pt x="2347705" y="1540999"/>
                </a:lnTo>
                <a:lnTo>
                  <a:pt x="2119430" y="1361689"/>
                </a:lnTo>
                <a:lnTo>
                  <a:pt x="1556336" y="2301636"/>
                </a:lnTo>
                <a:lnTo>
                  <a:pt x="1521924" y="2313583"/>
                </a:lnTo>
                <a:lnTo>
                  <a:pt x="1552253" y="2308452"/>
                </a:lnTo>
                <a:close/>
                <a:moveTo>
                  <a:pt x="0" y="534139"/>
                </a:moveTo>
                <a:lnTo>
                  <a:pt x="748392" y="1253112"/>
                </a:lnTo>
                <a:lnTo>
                  <a:pt x="430781" y="691321"/>
                </a:lnTo>
                <a:lnTo>
                  <a:pt x="1327878" y="298905"/>
                </a:lnTo>
                <a:lnTo>
                  <a:pt x="1138066" y="0"/>
                </a:lnTo>
                <a:lnTo>
                  <a:pt x="403558" y="643170"/>
                </a:lnTo>
                <a:lnTo>
                  <a:pt x="237644" y="349702"/>
                </a:lnTo>
                <a:close/>
                <a:moveTo>
                  <a:pt x="3259808" y="4769533"/>
                </a:moveTo>
                <a:lnTo>
                  <a:pt x="3326451" y="4769533"/>
                </a:lnTo>
                <a:lnTo>
                  <a:pt x="3259808" y="4546311"/>
                </a:lnTo>
                <a:close/>
                <a:moveTo>
                  <a:pt x="715016" y="1545812"/>
                </a:moveTo>
                <a:lnTo>
                  <a:pt x="1224662" y="1228640"/>
                </a:lnTo>
                <a:lnTo>
                  <a:pt x="1553185" y="1505082"/>
                </a:lnTo>
                <a:lnTo>
                  <a:pt x="985860" y="1875541"/>
                </a:lnTo>
                <a:lnTo>
                  <a:pt x="1114162" y="2040856"/>
                </a:lnTo>
                <a:lnTo>
                  <a:pt x="1629252" y="1569091"/>
                </a:lnTo>
                <a:lnTo>
                  <a:pt x="1629945" y="1569674"/>
                </a:lnTo>
                <a:lnTo>
                  <a:pt x="1629538" y="1568829"/>
                </a:lnTo>
                <a:lnTo>
                  <a:pt x="2061669" y="1173046"/>
                </a:lnTo>
                <a:lnTo>
                  <a:pt x="1587923" y="1482398"/>
                </a:lnTo>
                <a:lnTo>
                  <a:pt x="1410160" y="1113198"/>
                </a:lnTo>
                <a:lnTo>
                  <a:pt x="1808084" y="865554"/>
                </a:lnTo>
                <a:lnTo>
                  <a:pt x="1645264" y="655764"/>
                </a:lnTo>
                <a:close/>
                <a:moveTo>
                  <a:pt x="2756171" y="4212531"/>
                </a:moveTo>
                <a:lnTo>
                  <a:pt x="3140506" y="3905777"/>
                </a:lnTo>
                <a:lnTo>
                  <a:pt x="3176620" y="4432247"/>
                </a:lnTo>
                <a:lnTo>
                  <a:pt x="3380443" y="3809456"/>
                </a:lnTo>
                <a:lnTo>
                  <a:pt x="3925991" y="3818061"/>
                </a:lnTo>
                <a:lnTo>
                  <a:pt x="3879334" y="3556633"/>
                </a:lnTo>
                <a:lnTo>
                  <a:pt x="3339029" y="3765576"/>
                </a:lnTo>
                <a:lnTo>
                  <a:pt x="3319251" y="3763113"/>
                </a:lnTo>
                <a:lnTo>
                  <a:pt x="3766016" y="3406530"/>
                </a:lnTo>
                <a:lnTo>
                  <a:pt x="3517889" y="3168879"/>
                </a:lnTo>
                <a:close/>
                <a:moveTo>
                  <a:pt x="1894465" y="3132813"/>
                </a:moveTo>
                <a:lnTo>
                  <a:pt x="1926278" y="3130130"/>
                </a:lnTo>
                <a:lnTo>
                  <a:pt x="1911336" y="3147018"/>
                </a:lnTo>
                <a:lnTo>
                  <a:pt x="1935017" y="3129393"/>
                </a:lnTo>
                <a:lnTo>
                  <a:pt x="2934976" y="3045067"/>
                </a:lnTo>
                <a:lnTo>
                  <a:pt x="2323478" y="3627121"/>
                </a:lnTo>
                <a:lnTo>
                  <a:pt x="3302960" y="3014035"/>
                </a:lnTo>
                <a:lnTo>
                  <a:pt x="3327171" y="3011993"/>
                </a:lnTo>
                <a:lnTo>
                  <a:pt x="3325066" y="3000198"/>
                </a:lnTo>
                <a:lnTo>
                  <a:pt x="3414494" y="2944223"/>
                </a:lnTo>
                <a:lnTo>
                  <a:pt x="3285386" y="2777869"/>
                </a:lnTo>
                <a:lnTo>
                  <a:pt x="3280513" y="2750563"/>
                </a:lnTo>
                <a:lnTo>
                  <a:pt x="3267071" y="2754270"/>
                </a:lnTo>
                <a:lnTo>
                  <a:pt x="3255775" y="2739715"/>
                </a:lnTo>
                <a:lnTo>
                  <a:pt x="3229637" y="2764594"/>
                </a:lnTo>
                <a:lnTo>
                  <a:pt x="1951589" y="3117059"/>
                </a:lnTo>
                <a:lnTo>
                  <a:pt x="2944142" y="2378348"/>
                </a:lnTo>
                <a:lnTo>
                  <a:pt x="2764465" y="2182801"/>
                </a:lnTo>
                <a:lnTo>
                  <a:pt x="1933406" y="3122074"/>
                </a:lnTo>
                <a:close/>
                <a:moveTo>
                  <a:pt x="3194103" y="4937492"/>
                </a:moveTo>
                <a:lnTo>
                  <a:pt x="3257914" y="4924012"/>
                </a:lnTo>
                <a:lnTo>
                  <a:pt x="3212759" y="4710275"/>
                </a:lnTo>
                <a:close/>
                <a:moveTo>
                  <a:pt x="3024632" y="4815933"/>
                </a:moveTo>
                <a:lnTo>
                  <a:pt x="3137795" y="4844962"/>
                </a:lnTo>
                <a:lnTo>
                  <a:pt x="3178445" y="4451404"/>
                </a:lnTo>
                <a:close/>
              </a:path>
            </a:pathLst>
          </a:custGeom>
          <a:solidFill>
            <a:srgbClr val="04AE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Calibri" panose="020F0502020204030204"/>
              <a:ea typeface="幼圆" panose="02010509060101010101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rot="5400000">
            <a:off x="4572000" y="-12700"/>
            <a:ext cx="0" cy="6083300"/>
          </a:xfrm>
          <a:prstGeom prst="line">
            <a:avLst/>
          </a:prstGeom>
          <a:ln w="19050">
            <a:solidFill>
              <a:srgbClr val="64DB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5400000">
            <a:off x="4641928" y="292080"/>
            <a:ext cx="0" cy="6083300"/>
          </a:xfrm>
          <a:prstGeom prst="line">
            <a:avLst/>
          </a:prstGeom>
          <a:ln w="19050">
            <a:solidFill>
              <a:srgbClr val="64DB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8" descr="图片1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3581426" y="3384426"/>
            <a:ext cx="1752554" cy="1397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IMING" val="|0.9|0.8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rgbClr val="FFFFFF">
              <a:gamma/>
              <a:shade val="60000"/>
              <a:invGamma/>
            </a:srgb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楷体_GB2312" pitchFamily="1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rgbClr val="FFFFFF">
              <a:gamma/>
              <a:shade val="60000"/>
              <a:invGamma/>
            </a:srgb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楷体_GB2312" pitchFamily="1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1854</Words>
  <Application>WPS 演示</Application>
  <PresentationFormat>全屏显示(16:9)</PresentationFormat>
  <Paragraphs>89</Paragraphs>
  <Slides>57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73" baseType="lpstr">
      <vt:lpstr>Arial</vt:lpstr>
      <vt:lpstr>宋体</vt:lpstr>
      <vt:lpstr>Wingdings</vt:lpstr>
      <vt:lpstr>Calibri</vt:lpstr>
      <vt:lpstr>楷体_GB2312</vt:lpstr>
      <vt:lpstr>楷体_GB2312</vt:lpstr>
      <vt:lpstr>微软雅黑</vt:lpstr>
      <vt:lpstr>Calibri</vt:lpstr>
      <vt:lpstr>Arial Rounded MT Bold</vt:lpstr>
      <vt:lpstr>Times New Roman</vt:lpstr>
      <vt:lpstr>黑体</vt:lpstr>
      <vt:lpstr>Arial Narrow</vt:lpstr>
      <vt:lpstr>新宋体</vt:lpstr>
      <vt:lpstr>幼圆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城市书房+瓯悦书屋 ：阵地多了 直接下线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OHLHO</cp:lastModifiedBy>
  <cp:revision>1146</cp:revision>
  <dcterms:created xsi:type="dcterms:W3CDTF">2014-07-22T23:56:00Z</dcterms:created>
  <dcterms:modified xsi:type="dcterms:W3CDTF">2017-05-25T11:22:10Z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2052-10.1.0.6206</vt:lpwstr>
  </property>
</Properties>
</file>