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Default Extension="png" ContentType="image/png"/>
  <Default Extension="bin" ContentType="application/vnd.openxmlformats-officedocument.oleObject"/>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charts/chart2.xml" ContentType="application/vnd.openxmlformats-officedocument.drawingml.chart+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6"/>
  </p:notesMasterIdLst>
  <p:sldIdLst>
    <p:sldId id="256" r:id="rId2"/>
    <p:sldId id="258" r:id="rId3"/>
    <p:sldId id="263"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92" r:id="rId19"/>
    <p:sldId id="297" r:id="rId20"/>
    <p:sldId id="298" r:id="rId21"/>
    <p:sldId id="279" r:id="rId22"/>
    <p:sldId id="281" r:id="rId23"/>
    <p:sldId id="282" r:id="rId24"/>
    <p:sldId id="299" r:id="rId25"/>
    <p:sldId id="300" r:id="rId26"/>
    <p:sldId id="301" r:id="rId27"/>
    <p:sldId id="284" r:id="rId28"/>
    <p:sldId id="285" r:id="rId29"/>
    <p:sldId id="286" r:id="rId30"/>
    <p:sldId id="287" r:id="rId31"/>
    <p:sldId id="288" r:id="rId32"/>
    <p:sldId id="289" r:id="rId33"/>
    <p:sldId id="290" r:id="rId34"/>
    <p:sldId id="291" r:id="rId3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84889" autoAdjust="0"/>
  </p:normalViewPr>
  <p:slideViewPr>
    <p:cSldViewPr>
      <p:cViewPr varScale="1">
        <p:scale>
          <a:sx n="70" d="100"/>
          <a:sy n="70" d="100"/>
        </p:scale>
        <p:origin x="-135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zjl\Documents\Tencent%20Files\992522349\FileRecv\&#32479;&#35745;&#25253;&#34920;.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zjl\Documents\Tencent%20Files\992522349\FileRecv\&#32479;&#35745;&#25253;&#3492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chart>
    <c:title>
      <c:spPr>
        <a:noFill/>
        <a:ln>
          <a:noFill/>
        </a:ln>
        <a:effectLst/>
      </c:spPr>
      <c:txPr>
        <a:bodyPr/>
        <a:lstStyle/>
        <a:p>
          <a:pPr>
            <a:defRPr sz="1400" b="0" i="0" u="none" strike="noStrike" baseline="0">
              <a:solidFill>
                <a:srgbClr val="333333"/>
              </a:solidFill>
              <a:latin typeface="宋体"/>
              <a:ea typeface="宋体"/>
              <a:cs typeface="宋体"/>
            </a:defRPr>
          </a:pPr>
          <a:endParaRPr lang="zh-CN"/>
        </a:p>
      </c:txPr>
    </c:title>
    <c:plotArea>
      <c:layout>
        <c:manualLayout>
          <c:layoutTarget val="inner"/>
          <c:xMode val="edge"/>
          <c:yMode val="edge"/>
          <c:x val="6.8036485837734126E-2"/>
          <c:y val="0.11841461425542325"/>
          <c:w val="0.90968795007201153"/>
          <c:h val="0.79683575273201768"/>
        </c:manualLayout>
      </c:layout>
      <c:barChart>
        <c:barDir val="col"/>
        <c:grouping val="clustered"/>
        <c:ser>
          <c:idx val="0"/>
          <c:order val="0"/>
          <c:tx>
            <c:strRef>
              <c:f>月统计报表图!$B$1</c:f>
              <c:strCache>
                <c:ptCount val="1"/>
                <c:pt idx="0">
                  <c:v>阅览量</c:v>
                </c:pt>
              </c:strCache>
            </c:strRef>
          </c:tx>
          <c:spPr>
            <a:solidFill>
              <a:schemeClr val="accent1"/>
            </a:solidFill>
            <a:ln>
              <a:noFill/>
            </a:ln>
            <a:effectLst/>
          </c:spPr>
          <c:dLbls>
            <c:spPr>
              <a:noFill/>
              <a:ln>
                <a:noFill/>
              </a:ln>
              <a:effectLst/>
            </c:spPr>
            <c:txPr>
              <a:bodyPr/>
              <a:lstStyle/>
              <a:p>
                <a:pPr>
                  <a:defRPr sz="900" b="0" i="0" u="none" strike="noStrike" baseline="0">
                    <a:solidFill>
                      <a:srgbClr val="333333"/>
                    </a:solidFill>
                    <a:latin typeface="宋体"/>
                    <a:ea typeface="宋体"/>
                    <a:cs typeface="宋体"/>
                  </a:defRPr>
                </a:pPr>
                <a:endParaRPr lang="zh-CN"/>
              </a:p>
            </c:txPr>
            <c:dLblPos val="outEnd"/>
            <c:showVal val="1"/>
          </c:dLbls>
          <c:cat>
            <c:strRef>
              <c:f>月统计报表图!$A$2:$A$12</c:f>
              <c:strCache>
                <c:ptCount val="11"/>
                <c:pt idx="0">
                  <c:v>2016.6</c:v>
                </c:pt>
                <c:pt idx="1">
                  <c:v>2016.7</c:v>
                </c:pt>
                <c:pt idx="2">
                  <c:v>2016.8</c:v>
                </c:pt>
                <c:pt idx="3">
                  <c:v>2016.9</c:v>
                </c:pt>
                <c:pt idx="4">
                  <c:v>2016.10</c:v>
                </c:pt>
                <c:pt idx="5">
                  <c:v>2016.11</c:v>
                </c:pt>
                <c:pt idx="6">
                  <c:v>2016.12</c:v>
                </c:pt>
                <c:pt idx="7">
                  <c:v>2017.1</c:v>
                </c:pt>
                <c:pt idx="8">
                  <c:v>2017.2</c:v>
                </c:pt>
                <c:pt idx="9">
                  <c:v>2017.3</c:v>
                </c:pt>
                <c:pt idx="10">
                  <c:v>2017.4</c:v>
                </c:pt>
              </c:strCache>
            </c:strRef>
          </c:cat>
          <c:val>
            <c:numRef>
              <c:f>月统计报表图!$B$2:$B$12</c:f>
              <c:numCache>
                <c:formatCode>General</c:formatCode>
                <c:ptCount val="11"/>
                <c:pt idx="0">
                  <c:v>51368</c:v>
                </c:pt>
                <c:pt idx="1">
                  <c:v>75571</c:v>
                </c:pt>
                <c:pt idx="2">
                  <c:v>74654</c:v>
                </c:pt>
                <c:pt idx="3">
                  <c:v>39035</c:v>
                </c:pt>
                <c:pt idx="4">
                  <c:v>50628</c:v>
                </c:pt>
                <c:pt idx="5">
                  <c:v>44842</c:v>
                </c:pt>
                <c:pt idx="6">
                  <c:v>46340</c:v>
                </c:pt>
                <c:pt idx="7">
                  <c:v>47102</c:v>
                </c:pt>
                <c:pt idx="8">
                  <c:v>50826</c:v>
                </c:pt>
                <c:pt idx="9">
                  <c:v>53341</c:v>
                </c:pt>
                <c:pt idx="10">
                  <c:v>51776</c:v>
                </c:pt>
              </c:numCache>
            </c:numRef>
          </c:val>
        </c:ser>
        <c:gapWidth val="219"/>
        <c:overlap val="-27"/>
        <c:axId val="100863360"/>
        <c:axId val="44340352"/>
      </c:barChart>
      <c:catAx>
        <c:axId val="10086336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宋体"/>
                <a:ea typeface="宋体"/>
                <a:cs typeface="宋体"/>
              </a:defRPr>
            </a:pPr>
            <a:endParaRPr lang="zh-CN"/>
          </a:p>
        </c:txPr>
        <c:crossAx val="44340352"/>
        <c:crosses val="autoZero"/>
        <c:auto val="1"/>
        <c:lblAlgn val="ctr"/>
        <c:lblOffset val="100"/>
      </c:catAx>
      <c:valAx>
        <c:axId val="44340352"/>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0" vert="horz"/>
          <a:lstStyle/>
          <a:p>
            <a:pPr>
              <a:defRPr sz="900" b="0" i="0" u="none" strike="noStrike" baseline="0">
                <a:solidFill>
                  <a:srgbClr val="333333"/>
                </a:solidFill>
                <a:latin typeface="宋体"/>
                <a:ea typeface="宋体"/>
                <a:cs typeface="宋体"/>
              </a:defRPr>
            </a:pPr>
            <a:endParaRPr lang="zh-CN"/>
          </a:p>
        </c:txPr>
        <c:crossAx val="100863360"/>
        <c:crosses val="autoZero"/>
        <c:crossBetween val="between"/>
      </c:valAx>
      <c:spPr>
        <a:noFill/>
        <a:ln>
          <a:noFill/>
        </a:ln>
        <a:effectLst/>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宋体"/>
          <a:ea typeface="宋体"/>
          <a:cs typeface="宋体"/>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chart>
    <c:title>
      <c:tx>
        <c:rich>
          <a:bodyPr/>
          <a:lstStyle/>
          <a:p>
            <a:pPr>
              <a:defRPr sz="1400" b="0" i="0" u="none" strike="noStrike" baseline="0">
                <a:solidFill>
                  <a:srgbClr val="333333"/>
                </a:solidFill>
                <a:latin typeface="宋体"/>
                <a:ea typeface="宋体"/>
                <a:cs typeface="宋体"/>
              </a:defRPr>
            </a:pPr>
            <a:r>
              <a:rPr lang="zh-CN" altLang="en-US" dirty="0" smtClean="0"/>
              <a:t>图书阅览</a:t>
            </a:r>
            <a:r>
              <a:rPr lang="zh-CN" altLang="en-US" dirty="0"/>
              <a:t>次数排行榜</a:t>
            </a:r>
          </a:p>
        </c:rich>
      </c:tx>
      <c:spPr>
        <a:noFill/>
        <a:ln>
          <a:noFill/>
        </a:ln>
        <a:effectLst/>
      </c:spPr>
    </c:title>
    <c:plotArea>
      <c:layout/>
      <c:barChart>
        <c:barDir val="col"/>
        <c:grouping val="clustered"/>
        <c:ser>
          <c:idx val="0"/>
          <c:order val="0"/>
          <c:tx>
            <c:strRef>
              <c:f>阅览量报表图!$B$1</c:f>
              <c:strCache>
                <c:ptCount val="1"/>
                <c:pt idx="0">
                  <c:v>阅览次数排行榜</c:v>
                </c:pt>
              </c:strCache>
            </c:strRef>
          </c:tx>
          <c:spPr>
            <a:solidFill>
              <a:schemeClr val="accent1"/>
            </a:solidFill>
            <a:ln>
              <a:noFill/>
            </a:ln>
            <a:effectLst/>
          </c:spPr>
          <c:dLbls>
            <c:spPr>
              <a:noFill/>
              <a:ln>
                <a:noFill/>
              </a:ln>
              <a:effectLst/>
            </c:spPr>
            <c:txPr>
              <a:bodyPr/>
              <a:lstStyle/>
              <a:p>
                <a:pPr>
                  <a:defRPr sz="900" b="0" i="0" u="none" strike="noStrike" baseline="0">
                    <a:solidFill>
                      <a:srgbClr val="333333"/>
                    </a:solidFill>
                    <a:latin typeface="宋体"/>
                    <a:ea typeface="宋体"/>
                    <a:cs typeface="宋体"/>
                  </a:defRPr>
                </a:pPr>
                <a:endParaRPr lang="zh-CN"/>
              </a:p>
            </c:txPr>
            <c:dLblPos val="outEnd"/>
            <c:showVal val="1"/>
          </c:dLbls>
          <c:cat>
            <c:strRef>
              <c:f>阅览量报表图!$A$2:$A$20</c:f>
              <c:strCache>
                <c:ptCount val="19"/>
                <c:pt idx="0">
                  <c:v>仙境之夜．纯白狂想曲</c:v>
                </c:pt>
                <c:pt idx="1">
                  <c:v>杀手的礼物</c:v>
                </c:pt>
                <c:pt idx="2">
                  <c:v>资治通鉴</c:v>
                </c:pt>
                <c:pt idx="3">
                  <c:v>舅舅的花园</c:v>
                </c:pt>
                <c:pt idx="4">
                  <c:v>资治通鉴</c:v>
                </c:pt>
                <c:pt idx="5">
                  <c:v>独唱者</c:v>
                </c:pt>
                <c:pt idx="6">
                  <c:v>保险风险管理中的破产</c:v>
                </c:pt>
                <c:pt idx="7">
                  <c:v>被禁止的历史：史前科</c:v>
                </c:pt>
                <c:pt idx="8">
                  <c:v>木兰辞：中短篇小说集</c:v>
                </c:pt>
                <c:pt idx="9">
                  <c:v>此乃异类</c:v>
                </c:pt>
                <c:pt idx="10">
                  <c:v>里台湾</c:v>
                </c:pt>
                <c:pt idx="11">
                  <c:v>图解说文解字</c:v>
                </c:pt>
                <c:pt idx="12">
                  <c:v>聊斋志异</c:v>
                </c:pt>
                <c:pt idx="13">
                  <c:v>中国机构投资者持股决</c:v>
                </c:pt>
                <c:pt idx="14">
                  <c:v>基于几类风险模型的破</c:v>
                </c:pt>
                <c:pt idx="15">
                  <c:v>金融统计与分析．20</c:v>
                </c:pt>
                <c:pt idx="16">
                  <c:v>深夜将至别吃罐头</c:v>
                </c:pt>
                <c:pt idx="17">
                  <c:v>四联总处与战时西南地</c:v>
                </c:pt>
                <c:pt idx="18">
                  <c:v>世界通史</c:v>
                </c:pt>
              </c:strCache>
            </c:strRef>
          </c:cat>
          <c:val>
            <c:numRef>
              <c:f>阅览量报表图!$B$2:$B$20</c:f>
              <c:numCache>
                <c:formatCode>General</c:formatCode>
                <c:ptCount val="19"/>
                <c:pt idx="0">
                  <c:v>383</c:v>
                </c:pt>
                <c:pt idx="1">
                  <c:v>321</c:v>
                </c:pt>
                <c:pt idx="2">
                  <c:v>313</c:v>
                </c:pt>
                <c:pt idx="3">
                  <c:v>302</c:v>
                </c:pt>
                <c:pt idx="4">
                  <c:v>302</c:v>
                </c:pt>
                <c:pt idx="5">
                  <c:v>294</c:v>
                </c:pt>
                <c:pt idx="6">
                  <c:v>283</c:v>
                </c:pt>
                <c:pt idx="7">
                  <c:v>268</c:v>
                </c:pt>
                <c:pt idx="8">
                  <c:v>267</c:v>
                </c:pt>
                <c:pt idx="9">
                  <c:v>257</c:v>
                </c:pt>
                <c:pt idx="10">
                  <c:v>251</c:v>
                </c:pt>
                <c:pt idx="11">
                  <c:v>243</c:v>
                </c:pt>
                <c:pt idx="12">
                  <c:v>243</c:v>
                </c:pt>
                <c:pt idx="13">
                  <c:v>241</c:v>
                </c:pt>
                <c:pt idx="14">
                  <c:v>235</c:v>
                </c:pt>
                <c:pt idx="15">
                  <c:v>232</c:v>
                </c:pt>
                <c:pt idx="16">
                  <c:v>232</c:v>
                </c:pt>
                <c:pt idx="17">
                  <c:v>229</c:v>
                </c:pt>
                <c:pt idx="18">
                  <c:v>225</c:v>
                </c:pt>
              </c:numCache>
            </c:numRef>
          </c:val>
        </c:ser>
        <c:gapWidth val="219"/>
        <c:overlap val="-27"/>
        <c:axId val="45110400"/>
        <c:axId val="45111936"/>
      </c:barChart>
      <c:catAx>
        <c:axId val="45110400"/>
        <c:scaling>
          <c:orientation val="minMax"/>
        </c:scaling>
        <c:axPos val="b"/>
        <c:numFmt formatCode="@" sourceLinked="1"/>
        <c:majorTickMark val="none"/>
        <c:tickLblPos val="nextTo"/>
        <c:spPr>
          <a:noFill/>
          <a:ln w="9525" cap="flat" cmpd="sng" algn="ctr">
            <a:solidFill>
              <a:schemeClr val="tx1">
                <a:lumMod val="15000"/>
                <a:lumOff val="85000"/>
              </a:schemeClr>
            </a:solidFill>
            <a:round/>
          </a:ln>
          <a:effectLst/>
        </c:spPr>
        <c:txPr>
          <a:bodyPr rot="-5400000" vert="horz"/>
          <a:lstStyle/>
          <a:p>
            <a:pPr>
              <a:defRPr sz="900" b="0" i="0" u="none" strike="noStrike" baseline="0">
                <a:solidFill>
                  <a:srgbClr val="333333"/>
                </a:solidFill>
                <a:latin typeface="宋体"/>
                <a:ea typeface="宋体"/>
                <a:cs typeface="宋体"/>
              </a:defRPr>
            </a:pPr>
            <a:endParaRPr lang="zh-CN"/>
          </a:p>
        </c:txPr>
        <c:crossAx val="45111936"/>
        <c:crosses val="autoZero"/>
        <c:auto val="1"/>
        <c:lblAlgn val="ctr"/>
        <c:lblOffset val="100"/>
      </c:catAx>
      <c:valAx>
        <c:axId val="45111936"/>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0" vert="horz"/>
          <a:lstStyle/>
          <a:p>
            <a:pPr>
              <a:defRPr sz="900" b="0" i="0" u="none" strike="noStrike" baseline="0">
                <a:solidFill>
                  <a:srgbClr val="333333"/>
                </a:solidFill>
                <a:latin typeface="宋体"/>
                <a:ea typeface="宋体"/>
                <a:cs typeface="宋体"/>
              </a:defRPr>
            </a:pPr>
            <a:endParaRPr lang="zh-CN"/>
          </a:p>
        </c:txPr>
        <c:crossAx val="45110400"/>
        <c:crosses val="autoZero"/>
        <c:crossBetween val="between"/>
      </c:valAx>
      <c:spPr>
        <a:noFill/>
        <a:ln>
          <a:noFill/>
        </a:ln>
        <a:effectLst/>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宋体"/>
          <a:ea typeface="宋体"/>
          <a:cs typeface="宋体"/>
        </a:defRPr>
      </a:pPr>
      <a:endParaRPr lang="zh-CN"/>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9294A1-B313-4C81-9567-B053FE0DE5F2}"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zh-CN" altLang="en-US"/>
        </a:p>
      </dgm:t>
    </dgm:pt>
    <dgm:pt modelId="{A7625B7B-1A8A-4514-BCD7-23DDE56BB88D}">
      <dgm:prSet phldrT="[文本]" custT="1"/>
      <dgm:spPr/>
      <dgm:t>
        <a:bodyPr/>
        <a:lstStyle/>
        <a:p>
          <a:r>
            <a:rPr lang="zh-CN" altLang="en-US" sz="2800" dirty="0" smtClean="0">
              <a:latin typeface="+mj-ea"/>
              <a:ea typeface="+mj-ea"/>
            </a:rPr>
            <a:t>杭州图书馆</a:t>
          </a:r>
          <a:r>
            <a:rPr lang="en-US" altLang="zh-CN" sz="2800" dirty="0" smtClean="0">
              <a:latin typeface="+mj-ea"/>
              <a:ea typeface="+mj-ea"/>
            </a:rPr>
            <a:t>RFID</a:t>
          </a:r>
          <a:r>
            <a:rPr lang="zh-CN" altLang="en-US" sz="2800" dirty="0" smtClean="0">
              <a:latin typeface="+mj-ea"/>
              <a:ea typeface="+mj-ea"/>
            </a:rPr>
            <a:t>项目介绍</a:t>
          </a:r>
          <a:endParaRPr lang="zh-CN" altLang="en-US" sz="2800" dirty="0">
            <a:latin typeface="+mj-ea"/>
            <a:ea typeface="+mj-ea"/>
          </a:endParaRPr>
        </a:p>
      </dgm:t>
    </dgm:pt>
    <dgm:pt modelId="{B78EAE3F-5D23-4E08-A94C-4403937137A8}" type="parTrans" cxnId="{0D270979-574E-4623-BA6E-038CB6F840EC}">
      <dgm:prSet/>
      <dgm:spPr/>
      <dgm:t>
        <a:bodyPr/>
        <a:lstStyle/>
        <a:p>
          <a:endParaRPr lang="zh-CN" altLang="en-US"/>
        </a:p>
      </dgm:t>
    </dgm:pt>
    <dgm:pt modelId="{C4983556-D049-42FD-8DC7-64C467695028}" type="sibTrans" cxnId="{0D270979-574E-4623-BA6E-038CB6F840EC}">
      <dgm:prSet/>
      <dgm:spPr/>
      <dgm:t>
        <a:bodyPr/>
        <a:lstStyle/>
        <a:p>
          <a:endParaRPr lang="zh-CN" altLang="en-US"/>
        </a:p>
      </dgm:t>
    </dgm:pt>
    <dgm:pt modelId="{2F46562E-DF70-4663-B929-5E2C2FA5AC69}">
      <dgm:prSet phldrT="[文本]" custT="1"/>
      <dgm:spPr>
        <a:solidFill>
          <a:schemeClr val="bg2">
            <a:lumMod val="75000"/>
          </a:schemeClr>
        </a:solidFill>
      </dgm:spPr>
      <dgm:t>
        <a:bodyPr/>
        <a:lstStyle/>
        <a:p>
          <a:r>
            <a:rPr lang="zh-CN" altLang="en-US" sz="2800" dirty="0" smtClean="0"/>
            <a:t>后期</a:t>
          </a:r>
          <a:r>
            <a:rPr lang="en-US" altLang="zh-CN" sz="2800" dirty="0" smtClean="0"/>
            <a:t>RFID</a:t>
          </a:r>
          <a:r>
            <a:rPr lang="zh-CN" altLang="en-US" sz="2800" dirty="0" smtClean="0"/>
            <a:t>系统改进工作</a:t>
          </a:r>
          <a:endParaRPr lang="zh-CN" altLang="en-US" sz="2800" dirty="0"/>
        </a:p>
      </dgm:t>
    </dgm:pt>
    <dgm:pt modelId="{0707F6A5-9EB5-4F85-A2FF-74688CE66755}" type="parTrans" cxnId="{504D79CD-2AF8-42F2-BB4F-D4531D096CCB}">
      <dgm:prSet/>
      <dgm:spPr/>
      <dgm:t>
        <a:bodyPr/>
        <a:lstStyle/>
        <a:p>
          <a:endParaRPr lang="zh-CN" altLang="en-US"/>
        </a:p>
      </dgm:t>
    </dgm:pt>
    <dgm:pt modelId="{0BA71C7E-8E83-4F4A-9232-1D93A9FCD7E7}" type="sibTrans" cxnId="{504D79CD-2AF8-42F2-BB4F-D4531D096CCB}">
      <dgm:prSet/>
      <dgm:spPr/>
      <dgm:t>
        <a:bodyPr/>
        <a:lstStyle/>
        <a:p>
          <a:endParaRPr lang="zh-CN" altLang="en-US"/>
        </a:p>
      </dgm:t>
    </dgm:pt>
    <dgm:pt modelId="{F72B30D3-E463-497F-AA71-0650D5955DD0}" type="pres">
      <dgm:prSet presAssocID="{6B9294A1-B313-4C81-9567-B053FE0DE5F2}" presName="linear" presStyleCnt="0">
        <dgm:presLayoutVars>
          <dgm:animLvl val="lvl"/>
          <dgm:resizeHandles val="exact"/>
        </dgm:presLayoutVars>
      </dgm:prSet>
      <dgm:spPr/>
      <dgm:t>
        <a:bodyPr/>
        <a:lstStyle/>
        <a:p>
          <a:endParaRPr lang="zh-CN" altLang="en-US"/>
        </a:p>
      </dgm:t>
    </dgm:pt>
    <dgm:pt modelId="{67256D54-90A2-4828-94F2-A4C375A20AC3}" type="pres">
      <dgm:prSet presAssocID="{A7625B7B-1A8A-4514-BCD7-23DDE56BB88D}" presName="parentText" presStyleLbl="node1" presStyleIdx="0" presStyleCnt="2">
        <dgm:presLayoutVars>
          <dgm:chMax val="0"/>
          <dgm:bulletEnabled val="1"/>
        </dgm:presLayoutVars>
      </dgm:prSet>
      <dgm:spPr/>
      <dgm:t>
        <a:bodyPr/>
        <a:lstStyle/>
        <a:p>
          <a:endParaRPr lang="zh-CN" altLang="en-US"/>
        </a:p>
      </dgm:t>
    </dgm:pt>
    <dgm:pt modelId="{6D0D4EEF-F422-424E-8E3B-01D9468049D5}" type="pres">
      <dgm:prSet presAssocID="{C4983556-D049-42FD-8DC7-64C467695028}" presName="spacer" presStyleCnt="0"/>
      <dgm:spPr/>
    </dgm:pt>
    <dgm:pt modelId="{66AADE2F-517D-41B8-843A-EB32BB79ED1C}" type="pres">
      <dgm:prSet presAssocID="{2F46562E-DF70-4663-B929-5E2C2FA5AC69}" presName="parentText" presStyleLbl="node1" presStyleIdx="1" presStyleCnt="2" custLinFactNeighborX="-6699" custLinFactNeighborY="42082">
        <dgm:presLayoutVars>
          <dgm:chMax val="0"/>
          <dgm:bulletEnabled val="1"/>
        </dgm:presLayoutVars>
      </dgm:prSet>
      <dgm:spPr/>
      <dgm:t>
        <a:bodyPr/>
        <a:lstStyle/>
        <a:p>
          <a:endParaRPr lang="zh-CN" altLang="en-US"/>
        </a:p>
      </dgm:t>
    </dgm:pt>
  </dgm:ptLst>
  <dgm:cxnLst>
    <dgm:cxn modelId="{0D270979-574E-4623-BA6E-038CB6F840EC}" srcId="{6B9294A1-B313-4C81-9567-B053FE0DE5F2}" destId="{A7625B7B-1A8A-4514-BCD7-23DDE56BB88D}" srcOrd="0" destOrd="0" parTransId="{B78EAE3F-5D23-4E08-A94C-4403937137A8}" sibTransId="{C4983556-D049-42FD-8DC7-64C467695028}"/>
    <dgm:cxn modelId="{CCE084AE-8D58-4145-8ABC-24F383DDEEB1}" type="presOf" srcId="{6B9294A1-B313-4C81-9567-B053FE0DE5F2}" destId="{F72B30D3-E463-497F-AA71-0650D5955DD0}" srcOrd="0" destOrd="0" presId="urn:microsoft.com/office/officeart/2005/8/layout/vList2"/>
    <dgm:cxn modelId="{701E3074-E9F3-4E9A-9693-31861649A106}" type="presOf" srcId="{2F46562E-DF70-4663-B929-5E2C2FA5AC69}" destId="{66AADE2F-517D-41B8-843A-EB32BB79ED1C}" srcOrd="0" destOrd="0" presId="urn:microsoft.com/office/officeart/2005/8/layout/vList2"/>
    <dgm:cxn modelId="{504D79CD-2AF8-42F2-BB4F-D4531D096CCB}" srcId="{6B9294A1-B313-4C81-9567-B053FE0DE5F2}" destId="{2F46562E-DF70-4663-B929-5E2C2FA5AC69}" srcOrd="1" destOrd="0" parTransId="{0707F6A5-9EB5-4F85-A2FF-74688CE66755}" sibTransId="{0BA71C7E-8E83-4F4A-9232-1D93A9FCD7E7}"/>
    <dgm:cxn modelId="{0BBB56C2-33CC-4DB3-9919-419FC473F509}" type="presOf" srcId="{A7625B7B-1A8A-4514-BCD7-23DDE56BB88D}" destId="{67256D54-90A2-4828-94F2-A4C375A20AC3}" srcOrd="0" destOrd="0" presId="urn:microsoft.com/office/officeart/2005/8/layout/vList2"/>
    <dgm:cxn modelId="{F385F5EB-BB43-4288-BF24-0B311D448AAF}" type="presParOf" srcId="{F72B30D3-E463-497F-AA71-0650D5955DD0}" destId="{67256D54-90A2-4828-94F2-A4C375A20AC3}" srcOrd="0" destOrd="0" presId="urn:microsoft.com/office/officeart/2005/8/layout/vList2"/>
    <dgm:cxn modelId="{C1365469-8ED3-4D48-BF37-8992552F7C0D}" type="presParOf" srcId="{F72B30D3-E463-497F-AA71-0650D5955DD0}" destId="{6D0D4EEF-F422-424E-8E3B-01D9468049D5}" srcOrd="1" destOrd="0" presId="urn:microsoft.com/office/officeart/2005/8/layout/vList2"/>
    <dgm:cxn modelId="{81A01138-F243-4506-8F9B-5D4EAD10208A}" type="presParOf" srcId="{F72B30D3-E463-497F-AA71-0650D5955DD0}" destId="{66AADE2F-517D-41B8-843A-EB32BB79ED1C}" srcOrd="2" destOrd="0" presId="urn:microsoft.com/office/officeart/2005/8/layout/vList2"/>
  </dgm:cxnLst>
  <dgm:bg/>
  <dgm:whole/>
  <dgm:extLst>
    <a:ext uri="{C62137D5-CB1D-491B-B009-E17868A290BF}">
      <dgm14:recolorImg xmlns="" xmlns:dgm14="http://schemas.microsoft.com/office/drawing/2010/diagram" val="1"/>
    </a:ex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681985-9AAA-4CBA-8CA5-3EA0EBBFD632}" type="doc">
      <dgm:prSet loTypeId="urn:microsoft.com/office/officeart/2005/8/layout/radial6" loCatId="cycle" qsTypeId="urn:microsoft.com/office/officeart/2005/8/quickstyle/simple1" qsCatId="simple" csTypeId="urn:microsoft.com/office/officeart/2005/8/colors/accent1_1" csCatId="accent1" phldr="1"/>
      <dgm:spPr/>
      <dgm:t>
        <a:bodyPr/>
        <a:lstStyle/>
        <a:p>
          <a:endParaRPr lang="zh-CN" altLang="en-US"/>
        </a:p>
      </dgm:t>
    </dgm:pt>
    <dgm:pt modelId="{14118F07-D6D4-4921-819E-B6BC1CADBBED}">
      <dgm:prSet phldrT="[文本]"/>
      <dgm:spPr/>
      <dgm:t>
        <a:bodyPr/>
        <a:lstStyle/>
        <a:p>
          <a:r>
            <a:rPr lang="zh-CN" altLang="en-US" dirty="0" smtClean="0"/>
            <a:t>杭图新馆建设重点项目之一</a:t>
          </a:r>
          <a:endParaRPr lang="zh-CN" altLang="en-US" dirty="0"/>
        </a:p>
      </dgm:t>
    </dgm:pt>
    <dgm:pt modelId="{14635901-6270-48D8-8077-E939CB08710A}" type="parTrans" cxnId="{3E6E8B7A-50DB-4CEA-AD84-5E3D3BAB2DFB}">
      <dgm:prSet/>
      <dgm:spPr/>
      <dgm:t>
        <a:bodyPr/>
        <a:lstStyle/>
        <a:p>
          <a:endParaRPr lang="zh-CN" altLang="en-US"/>
        </a:p>
      </dgm:t>
    </dgm:pt>
    <dgm:pt modelId="{01C7FA5D-DA8F-44B8-9F68-94127F405429}" type="sibTrans" cxnId="{3E6E8B7A-50DB-4CEA-AD84-5E3D3BAB2DFB}">
      <dgm:prSet/>
      <dgm:spPr/>
      <dgm:t>
        <a:bodyPr/>
        <a:lstStyle/>
        <a:p>
          <a:endParaRPr lang="zh-CN" altLang="en-US"/>
        </a:p>
      </dgm:t>
    </dgm:pt>
    <dgm:pt modelId="{783D881B-BF77-44EF-AEB5-09956287F850}">
      <dgm:prSet phldrT="[文本]"/>
      <dgm:spPr/>
      <dgm:t>
        <a:bodyPr/>
        <a:lstStyle/>
        <a:p>
          <a:r>
            <a:rPr lang="zh-CN" altLang="en-US" dirty="0" smtClean="0"/>
            <a:t>杭图新馆</a:t>
          </a:r>
          <a:endParaRPr lang="zh-CN" altLang="en-US" dirty="0"/>
        </a:p>
      </dgm:t>
    </dgm:pt>
    <dgm:pt modelId="{B2A5328F-1F68-434F-ABA4-B690D27C92FF}" type="parTrans" cxnId="{60C0711C-CD13-491A-A472-A7345A68CF05}">
      <dgm:prSet/>
      <dgm:spPr/>
      <dgm:t>
        <a:bodyPr/>
        <a:lstStyle/>
        <a:p>
          <a:endParaRPr lang="zh-CN" altLang="en-US"/>
        </a:p>
      </dgm:t>
    </dgm:pt>
    <dgm:pt modelId="{3C0A49AA-AB46-4297-A461-434A91837F69}" type="sibTrans" cxnId="{60C0711C-CD13-491A-A472-A7345A68CF05}">
      <dgm:prSet/>
      <dgm:spPr/>
      <dgm:t>
        <a:bodyPr/>
        <a:lstStyle/>
        <a:p>
          <a:endParaRPr lang="zh-CN" altLang="en-US"/>
        </a:p>
      </dgm:t>
    </dgm:pt>
    <dgm:pt modelId="{06A59B92-D822-4D0C-9152-E0572EE2BDFE}">
      <dgm:prSet phldrT="[文本]"/>
      <dgm:spPr/>
      <dgm:t>
        <a:bodyPr/>
        <a:lstStyle/>
        <a:p>
          <a:r>
            <a:rPr lang="zh-CN" altLang="en-US" smtClean="0"/>
            <a:t>杭图老馆</a:t>
          </a:r>
          <a:endParaRPr lang="zh-CN" altLang="en-US" dirty="0"/>
        </a:p>
      </dgm:t>
    </dgm:pt>
    <dgm:pt modelId="{F7A3540D-0A1E-4E00-83B1-DC796F7E69D0}" type="parTrans" cxnId="{3C2238A5-6261-42E4-A5D5-7A0F0C849D30}">
      <dgm:prSet/>
      <dgm:spPr/>
      <dgm:t>
        <a:bodyPr/>
        <a:lstStyle/>
        <a:p>
          <a:endParaRPr lang="zh-CN" altLang="en-US"/>
        </a:p>
      </dgm:t>
    </dgm:pt>
    <dgm:pt modelId="{808AE021-5A57-478C-8556-8BB9608C7089}" type="sibTrans" cxnId="{3C2238A5-6261-42E4-A5D5-7A0F0C849D30}">
      <dgm:prSet/>
      <dgm:spPr/>
      <dgm:t>
        <a:bodyPr/>
        <a:lstStyle/>
        <a:p>
          <a:endParaRPr lang="zh-CN" altLang="en-US"/>
        </a:p>
      </dgm:t>
    </dgm:pt>
    <dgm:pt modelId="{F607CA14-2CE1-4243-A47C-58B6F260D568}">
      <dgm:prSet phldrT="[文本]"/>
      <dgm:spPr/>
      <dgm:t>
        <a:bodyPr/>
        <a:lstStyle/>
        <a:p>
          <a:r>
            <a:rPr lang="zh-CN" altLang="en-US" smtClean="0"/>
            <a:t>少儿馆</a:t>
          </a:r>
          <a:endParaRPr lang="zh-CN" altLang="en-US" dirty="0"/>
        </a:p>
      </dgm:t>
    </dgm:pt>
    <dgm:pt modelId="{95536914-2A73-4197-9AF9-6D335C297195}" type="parTrans" cxnId="{D22BBC31-21D0-4F4E-9FFA-F4FC1A5EFE78}">
      <dgm:prSet/>
      <dgm:spPr/>
      <dgm:t>
        <a:bodyPr/>
        <a:lstStyle/>
        <a:p>
          <a:endParaRPr lang="zh-CN" altLang="en-US"/>
        </a:p>
      </dgm:t>
    </dgm:pt>
    <dgm:pt modelId="{E488701E-9310-4ADD-A4C3-3CBFC6F97293}" type="sibTrans" cxnId="{D22BBC31-21D0-4F4E-9FFA-F4FC1A5EFE78}">
      <dgm:prSet/>
      <dgm:spPr/>
      <dgm:t>
        <a:bodyPr/>
        <a:lstStyle/>
        <a:p>
          <a:endParaRPr lang="zh-CN" altLang="en-US"/>
        </a:p>
      </dgm:t>
    </dgm:pt>
    <dgm:pt modelId="{C77C805E-7BB3-4DD3-840B-39DA0AADC175}">
      <dgm:prSet phldrT="[文本]"/>
      <dgm:spPr/>
      <dgm:t>
        <a:bodyPr/>
        <a:lstStyle/>
        <a:p>
          <a:endParaRPr lang="zh-CN" altLang="en-US" dirty="0"/>
        </a:p>
      </dgm:t>
    </dgm:pt>
    <dgm:pt modelId="{A4913279-D3E9-4F58-9C93-1447A13475DB}" type="parTrans" cxnId="{0099597D-7599-40C8-BAD4-8F4D5CC01B01}">
      <dgm:prSet/>
      <dgm:spPr/>
      <dgm:t>
        <a:bodyPr/>
        <a:lstStyle/>
        <a:p>
          <a:endParaRPr lang="zh-CN" altLang="en-US"/>
        </a:p>
      </dgm:t>
    </dgm:pt>
    <dgm:pt modelId="{3214E339-738D-4974-8258-2AD04090AD07}" type="sibTrans" cxnId="{0099597D-7599-40C8-BAD4-8F4D5CC01B01}">
      <dgm:prSet/>
      <dgm:spPr/>
      <dgm:t>
        <a:bodyPr/>
        <a:lstStyle/>
        <a:p>
          <a:endParaRPr lang="zh-CN" altLang="en-US"/>
        </a:p>
      </dgm:t>
    </dgm:pt>
    <dgm:pt modelId="{A82E698F-2FCD-451F-AF7C-727C6A2E1BB7}" type="pres">
      <dgm:prSet presAssocID="{DB681985-9AAA-4CBA-8CA5-3EA0EBBFD632}" presName="Name0" presStyleCnt="0">
        <dgm:presLayoutVars>
          <dgm:chMax val="1"/>
          <dgm:dir/>
          <dgm:animLvl val="ctr"/>
          <dgm:resizeHandles val="exact"/>
        </dgm:presLayoutVars>
      </dgm:prSet>
      <dgm:spPr/>
      <dgm:t>
        <a:bodyPr/>
        <a:lstStyle/>
        <a:p>
          <a:endParaRPr lang="zh-CN" altLang="en-US"/>
        </a:p>
      </dgm:t>
    </dgm:pt>
    <dgm:pt modelId="{500FA013-0FC9-4D44-AA08-1E1D6CE9049D}" type="pres">
      <dgm:prSet presAssocID="{14118F07-D6D4-4921-819E-B6BC1CADBBED}" presName="centerShape" presStyleLbl="node0" presStyleIdx="0" presStyleCnt="1"/>
      <dgm:spPr/>
      <dgm:t>
        <a:bodyPr/>
        <a:lstStyle/>
        <a:p>
          <a:endParaRPr lang="zh-CN" altLang="en-US"/>
        </a:p>
      </dgm:t>
    </dgm:pt>
    <dgm:pt modelId="{77CE5686-B388-46CD-87A5-843AD31B9A3E}" type="pres">
      <dgm:prSet presAssocID="{783D881B-BF77-44EF-AEB5-09956287F850}" presName="node" presStyleLbl="node1" presStyleIdx="0" presStyleCnt="3" custScaleX="124717">
        <dgm:presLayoutVars>
          <dgm:bulletEnabled val="1"/>
        </dgm:presLayoutVars>
      </dgm:prSet>
      <dgm:spPr/>
      <dgm:t>
        <a:bodyPr/>
        <a:lstStyle/>
        <a:p>
          <a:endParaRPr lang="zh-CN" altLang="en-US"/>
        </a:p>
      </dgm:t>
    </dgm:pt>
    <dgm:pt modelId="{02DC8B11-7130-41C5-8053-0477B9A2E8D0}" type="pres">
      <dgm:prSet presAssocID="{783D881B-BF77-44EF-AEB5-09956287F850}" presName="dummy" presStyleCnt="0"/>
      <dgm:spPr/>
    </dgm:pt>
    <dgm:pt modelId="{E0B6C95B-8E79-47BB-B8D2-554870E98950}" type="pres">
      <dgm:prSet presAssocID="{3C0A49AA-AB46-4297-A461-434A91837F69}" presName="sibTrans" presStyleLbl="sibTrans2D1" presStyleIdx="0" presStyleCnt="3"/>
      <dgm:spPr/>
      <dgm:t>
        <a:bodyPr/>
        <a:lstStyle/>
        <a:p>
          <a:endParaRPr lang="zh-CN" altLang="en-US"/>
        </a:p>
      </dgm:t>
    </dgm:pt>
    <dgm:pt modelId="{CB737514-E977-468A-A6DA-8CF5039BE1C9}" type="pres">
      <dgm:prSet presAssocID="{06A59B92-D822-4D0C-9152-E0572EE2BDFE}" presName="node" presStyleLbl="node1" presStyleIdx="1" presStyleCnt="3" custScaleX="139299">
        <dgm:presLayoutVars>
          <dgm:bulletEnabled val="1"/>
        </dgm:presLayoutVars>
      </dgm:prSet>
      <dgm:spPr/>
      <dgm:t>
        <a:bodyPr/>
        <a:lstStyle/>
        <a:p>
          <a:endParaRPr lang="zh-CN" altLang="en-US"/>
        </a:p>
      </dgm:t>
    </dgm:pt>
    <dgm:pt modelId="{C86AF10B-FB18-4FDA-A50B-090C3B820CCF}" type="pres">
      <dgm:prSet presAssocID="{06A59B92-D822-4D0C-9152-E0572EE2BDFE}" presName="dummy" presStyleCnt="0"/>
      <dgm:spPr/>
    </dgm:pt>
    <dgm:pt modelId="{B2D2F480-0864-4454-828C-10B265998A75}" type="pres">
      <dgm:prSet presAssocID="{808AE021-5A57-478C-8556-8BB9608C7089}" presName="sibTrans" presStyleLbl="sibTrans2D1" presStyleIdx="1" presStyleCnt="3"/>
      <dgm:spPr/>
      <dgm:t>
        <a:bodyPr/>
        <a:lstStyle/>
        <a:p>
          <a:endParaRPr lang="zh-CN" altLang="en-US"/>
        </a:p>
      </dgm:t>
    </dgm:pt>
    <dgm:pt modelId="{0B8A2DAD-DEF6-41F4-B3E9-C9582EBB18A6}" type="pres">
      <dgm:prSet presAssocID="{F607CA14-2CE1-4243-A47C-58B6F260D568}" presName="node" presStyleLbl="node1" presStyleIdx="2" presStyleCnt="3" custScaleX="131022">
        <dgm:presLayoutVars>
          <dgm:bulletEnabled val="1"/>
        </dgm:presLayoutVars>
      </dgm:prSet>
      <dgm:spPr/>
      <dgm:t>
        <a:bodyPr/>
        <a:lstStyle/>
        <a:p>
          <a:endParaRPr lang="zh-CN" altLang="en-US"/>
        </a:p>
      </dgm:t>
    </dgm:pt>
    <dgm:pt modelId="{6DC65E45-2970-4C7D-AA6C-C43DD2EF58C4}" type="pres">
      <dgm:prSet presAssocID="{F607CA14-2CE1-4243-A47C-58B6F260D568}" presName="dummy" presStyleCnt="0"/>
      <dgm:spPr/>
    </dgm:pt>
    <dgm:pt modelId="{7D26284E-EC10-4BA3-84D2-A8C1E03F5514}" type="pres">
      <dgm:prSet presAssocID="{E488701E-9310-4ADD-A4C3-3CBFC6F97293}" presName="sibTrans" presStyleLbl="sibTrans2D1" presStyleIdx="2" presStyleCnt="3"/>
      <dgm:spPr/>
      <dgm:t>
        <a:bodyPr/>
        <a:lstStyle/>
        <a:p>
          <a:endParaRPr lang="zh-CN" altLang="en-US"/>
        </a:p>
      </dgm:t>
    </dgm:pt>
  </dgm:ptLst>
  <dgm:cxnLst>
    <dgm:cxn modelId="{D22BBC31-21D0-4F4E-9FFA-F4FC1A5EFE78}" srcId="{14118F07-D6D4-4921-819E-B6BC1CADBBED}" destId="{F607CA14-2CE1-4243-A47C-58B6F260D568}" srcOrd="2" destOrd="0" parTransId="{95536914-2A73-4197-9AF9-6D335C297195}" sibTransId="{E488701E-9310-4ADD-A4C3-3CBFC6F97293}"/>
    <dgm:cxn modelId="{210469B9-9B5B-41E0-8427-C9B1CA620CE0}" type="presOf" srcId="{3C0A49AA-AB46-4297-A461-434A91837F69}" destId="{E0B6C95B-8E79-47BB-B8D2-554870E98950}" srcOrd="0" destOrd="0" presId="urn:microsoft.com/office/officeart/2005/8/layout/radial6"/>
    <dgm:cxn modelId="{B994A22B-D22D-41BF-9598-1613664DCE92}" type="presOf" srcId="{14118F07-D6D4-4921-819E-B6BC1CADBBED}" destId="{500FA013-0FC9-4D44-AA08-1E1D6CE9049D}" srcOrd="0" destOrd="0" presId="urn:microsoft.com/office/officeart/2005/8/layout/radial6"/>
    <dgm:cxn modelId="{3C2238A5-6261-42E4-A5D5-7A0F0C849D30}" srcId="{14118F07-D6D4-4921-819E-B6BC1CADBBED}" destId="{06A59B92-D822-4D0C-9152-E0572EE2BDFE}" srcOrd="1" destOrd="0" parTransId="{F7A3540D-0A1E-4E00-83B1-DC796F7E69D0}" sibTransId="{808AE021-5A57-478C-8556-8BB9608C7089}"/>
    <dgm:cxn modelId="{3E6E8B7A-50DB-4CEA-AD84-5E3D3BAB2DFB}" srcId="{DB681985-9AAA-4CBA-8CA5-3EA0EBBFD632}" destId="{14118F07-D6D4-4921-819E-B6BC1CADBBED}" srcOrd="0" destOrd="0" parTransId="{14635901-6270-48D8-8077-E939CB08710A}" sibTransId="{01C7FA5D-DA8F-44B8-9F68-94127F405429}"/>
    <dgm:cxn modelId="{45696F85-C6AC-481F-B703-E340F5AD113C}" type="presOf" srcId="{DB681985-9AAA-4CBA-8CA5-3EA0EBBFD632}" destId="{A82E698F-2FCD-451F-AF7C-727C6A2E1BB7}" srcOrd="0" destOrd="0" presId="urn:microsoft.com/office/officeart/2005/8/layout/radial6"/>
    <dgm:cxn modelId="{5A7CCD98-42EC-42DB-B635-B2C42F35098E}" type="presOf" srcId="{808AE021-5A57-478C-8556-8BB9608C7089}" destId="{B2D2F480-0864-4454-828C-10B265998A75}" srcOrd="0" destOrd="0" presId="urn:microsoft.com/office/officeart/2005/8/layout/radial6"/>
    <dgm:cxn modelId="{FCC3B866-147D-4AAC-9237-890884E5D8C8}" type="presOf" srcId="{06A59B92-D822-4D0C-9152-E0572EE2BDFE}" destId="{CB737514-E977-468A-A6DA-8CF5039BE1C9}" srcOrd="0" destOrd="0" presId="urn:microsoft.com/office/officeart/2005/8/layout/radial6"/>
    <dgm:cxn modelId="{60C0711C-CD13-491A-A472-A7345A68CF05}" srcId="{14118F07-D6D4-4921-819E-B6BC1CADBBED}" destId="{783D881B-BF77-44EF-AEB5-09956287F850}" srcOrd="0" destOrd="0" parTransId="{B2A5328F-1F68-434F-ABA4-B690D27C92FF}" sibTransId="{3C0A49AA-AB46-4297-A461-434A91837F69}"/>
    <dgm:cxn modelId="{2D0259DC-8E74-47D7-B13F-9273DF740796}" type="presOf" srcId="{E488701E-9310-4ADD-A4C3-3CBFC6F97293}" destId="{7D26284E-EC10-4BA3-84D2-A8C1E03F5514}" srcOrd="0" destOrd="0" presId="urn:microsoft.com/office/officeart/2005/8/layout/radial6"/>
    <dgm:cxn modelId="{B69A8525-FE91-4BCC-9722-F8AB0C7714C5}" type="presOf" srcId="{783D881B-BF77-44EF-AEB5-09956287F850}" destId="{77CE5686-B388-46CD-87A5-843AD31B9A3E}" srcOrd="0" destOrd="0" presId="urn:microsoft.com/office/officeart/2005/8/layout/radial6"/>
    <dgm:cxn modelId="{0099597D-7599-40C8-BAD4-8F4D5CC01B01}" srcId="{DB681985-9AAA-4CBA-8CA5-3EA0EBBFD632}" destId="{C77C805E-7BB3-4DD3-840B-39DA0AADC175}" srcOrd="1" destOrd="0" parTransId="{A4913279-D3E9-4F58-9C93-1447A13475DB}" sibTransId="{3214E339-738D-4974-8258-2AD04090AD07}"/>
    <dgm:cxn modelId="{001388F7-0126-447B-A5C5-E0D3A4D31924}" type="presOf" srcId="{F607CA14-2CE1-4243-A47C-58B6F260D568}" destId="{0B8A2DAD-DEF6-41F4-B3E9-C9582EBB18A6}" srcOrd="0" destOrd="0" presId="urn:microsoft.com/office/officeart/2005/8/layout/radial6"/>
    <dgm:cxn modelId="{52B41037-0371-4A13-9A32-53F5F02B5CB0}" type="presParOf" srcId="{A82E698F-2FCD-451F-AF7C-727C6A2E1BB7}" destId="{500FA013-0FC9-4D44-AA08-1E1D6CE9049D}" srcOrd="0" destOrd="0" presId="urn:microsoft.com/office/officeart/2005/8/layout/radial6"/>
    <dgm:cxn modelId="{9402F661-70FC-488D-AAA0-1C268B4CF75B}" type="presParOf" srcId="{A82E698F-2FCD-451F-AF7C-727C6A2E1BB7}" destId="{77CE5686-B388-46CD-87A5-843AD31B9A3E}" srcOrd="1" destOrd="0" presId="urn:microsoft.com/office/officeart/2005/8/layout/radial6"/>
    <dgm:cxn modelId="{65C431B1-4659-461C-9C4C-2AD005BB86B0}" type="presParOf" srcId="{A82E698F-2FCD-451F-AF7C-727C6A2E1BB7}" destId="{02DC8B11-7130-41C5-8053-0477B9A2E8D0}" srcOrd="2" destOrd="0" presId="urn:microsoft.com/office/officeart/2005/8/layout/radial6"/>
    <dgm:cxn modelId="{F2F183EC-2DEF-4CFD-845A-1DB652289795}" type="presParOf" srcId="{A82E698F-2FCD-451F-AF7C-727C6A2E1BB7}" destId="{E0B6C95B-8E79-47BB-B8D2-554870E98950}" srcOrd="3" destOrd="0" presId="urn:microsoft.com/office/officeart/2005/8/layout/radial6"/>
    <dgm:cxn modelId="{9470D5C4-BCC8-4981-9046-D17A1A29EE85}" type="presParOf" srcId="{A82E698F-2FCD-451F-AF7C-727C6A2E1BB7}" destId="{CB737514-E977-468A-A6DA-8CF5039BE1C9}" srcOrd="4" destOrd="0" presId="urn:microsoft.com/office/officeart/2005/8/layout/radial6"/>
    <dgm:cxn modelId="{1C2184FA-E54F-47EC-808F-4B8C7416F628}" type="presParOf" srcId="{A82E698F-2FCD-451F-AF7C-727C6A2E1BB7}" destId="{C86AF10B-FB18-4FDA-A50B-090C3B820CCF}" srcOrd="5" destOrd="0" presId="urn:microsoft.com/office/officeart/2005/8/layout/radial6"/>
    <dgm:cxn modelId="{5413C6F0-0720-4A78-B0EB-DF84A878BD4C}" type="presParOf" srcId="{A82E698F-2FCD-451F-AF7C-727C6A2E1BB7}" destId="{B2D2F480-0864-4454-828C-10B265998A75}" srcOrd="6" destOrd="0" presId="urn:microsoft.com/office/officeart/2005/8/layout/radial6"/>
    <dgm:cxn modelId="{4CA9328D-EF47-4F00-884C-6750EFF4DD3F}" type="presParOf" srcId="{A82E698F-2FCD-451F-AF7C-727C6A2E1BB7}" destId="{0B8A2DAD-DEF6-41F4-B3E9-C9582EBB18A6}" srcOrd="7" destOrd="0" presId="urn:microsoft.com/office/officeart/2005/8/layout/radial6"/>
    <dgm:cxn modelId="{F5F7E229-EA81-49D3-A0DB-629E30C72FD7}" type="presParOf" srcId="{A82E698F-2FCD-451F-AF7C-727C6A2E1BB7}" destId="{6DC65E45-2970-4C7D-AA6C-C43DD2EF58C4}" srcOrd="8" destOrd="0" presId="urn:microsoft.com/office/officeart/2005/8/layout/radial6"/>
    <dgm:cxn modelId="{344F66CA-F0FA-482F-A765-F5A8465ECBAD}" type="presParOf" srcId="{A82E698F-2FCD-451F-AF7C-727C6A2E1BB7}" destId="{7D26284E-EC10-4BA3-84D2-A8C1E03F5514}" srcOrd="9"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9294A1-B313-4C81-9567-B053FE0DE5F2}"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zh-CN" altLang="en-US"/>
        </a:p>
      </dgm:t>
    </dgm:pt>
    <dgm:pt modelId="{A7625B7B-1A8A-4514-BCD7-23DDE56BB88D}">
      <dgm:prSet phldrT="[文本]" custT="1"/>
      <dgm:spPr>
        <a:solidFill>
          <a:schemeClr val="bg2">
            <a:lumMod val="75000"/>
          </a:schemeClr>
        </a:solidFill>
      </dgm:spPr>
      <dgm:t>
        <a:bodyPr/>
        <a:lstStyle/>
        <a:p>
          <a:r>
            <a:rPr lang="zh-CN" altLang="en-US" sz="2800" dirty="0" smtClean="0">
              <a:latin typeface="+mj-ea"/>
              <a:ea typeface="+mj-ea"/>
            </a:rPr>
            <a:t>杭州图书馆</a:t>
          </a:r>
          <a:r>
            <a:rPr lang="en-US" altLang="zh-CN" sz="2800" dirty="0" smtClean="0">
              <a:latin typeface="+mj-ea"/>
              <a:ea typeface="+mj-ea"/>
            </a:rPr>
            <a:t>RFID</a:t>
          </a:r>
          <a:r>
            <a:rPr lang="zh-CN" altLang="en-US" sz="2800" dirty="0" smtClean="0">
              <a:latin typeface="+mj-ea"/>
              <a:ea typeface="+mj-ea"/>
            </a:rPr>
            <a:t>项目介绍</a:t>
          </a:r>
          <a:endParaRPr lang="zh-CN" altLang="en-US" sz="2800" dirty="0">
            <a:latin typeface="+mj-ea"/>
            <a:ea typeface="+mj-ea"/>
          </a:endParaRPr>
        </a:p>
      </dgm:t>
    </dgm:pt>
    <dgm:pt modelId="{B78EAE3F-5D23-4E08-A94C-4403937137A8}" type="parTrans" cxnId="{0D270979-574E-4623-BA6E-038CB6F840EC}">
      <dgm:prSet/>
      <dgm:spPr/>
      <dgm:t>
        <a:bodyPr/>
        <a:lstStyle/>
        <a:p>
          <a:endParaRPr lang="zh-CN" altLang="en-US"/>
        </a:p>
      </dgm:t>
    </dgm:pt>
    <dgm:pt modelId="{C4983556-D049-42FD-8DC7-64C467695028}" type="sibTrans" cxnId="{0D270979-574E-4623-BA6E-038CB6F840EC}">
      <dgm:prSet/>
      <dgm:spPr/>
      <dgm:t>
        <a:bodyPr/>
        <a:lstStyle/>
        <a:p>
          <a:endParaRPr lang="zh-CN" altLang="en-US"/>
        </a:p>
      </dgm:t>
    </dgm:pt>
    <dgm:pt modelId="{2F46562E-DF70-4663-B929-5E2C2FA5AC69}">
      <dgm:prSet phldrT="[文本]" custT="1"/>
      <dgm:spPr>
        <a:solidFill>
          <a:schemeClr val="accent1"/>
        </a:solidFill>
      </dgm:spPr>
      <dgm:t>
        <a:bodyPr/>
        <a:lstStyle/>
        <a:p>
          <a:r>
            <a:rPr lang="zh-CN" altLang="en-US" sz="2800" dirty="0" smtClean="0"/>
            <a:t>后期</a:t>
          </a:r>
          <a:r>
            <a:rPr lang="en-US" altLang="zh-CN" sz="2800" dirty="0" smtClean="0"/>
            <a:t>RFID</a:t>
          </a:r>
          <a:r>
            <a:rPr lang="zh-CN" altLang="en-US" sz="2800" dirty="0" smtClean="0"/>
            <a:t>系统改进工作</a:t>
          </a:r>
          <a:endParaRPr lang="zh-CN" altLang="en-US" sz="2800" dirty="0"/>
        </a:p>
      </dgm:t>
    </dgm:pt>
    <dgm:pt modelId="{0707F6A5-9EB5-4F85-A2FF-74688CE66755}" type="parTrans" cxnId="{504D79CD-2AF8-42F2-BB4F-D4531D096CCB}">
      <dgm:prSet/>
      <dgm:spPr/>
      <dgm:t>
        <a:bodyPr/>
        <a:lstStyle/>
        <a:p>
          <a:endParaRPr lang="zh-CN" altLang="en-US"/>
        </a:p>
      </dgm:t>
    </dgm:pt>
    <dgm:pt modelId="{0BA71C7E-8E83-4F4A-9232-1D93A9FCD7E7}" type="sibTrans" cxnId="{504D79CD-2AF8-42F2-BB4F-D4531D096CCB}">
      <dgm:prSet/>
      <dgm:spPr/>
      <dgm:t>
        <a:bodyPr/>
        <a:lstStyle/>
        <a:p>
          <a:endParaRPr lang="zh-CN" altLang="en-US"/>
        </a:p>
      </dgm:t>
    </dgm:pt>
    <dgm:pt modelId="{F72B30D3-E463-497F-AA71-0650D5955DD0}" type="pres">
      <dgm:prSet presAssocID="{6B9294A1-B313-4C81-9567-B053FE0DE5F2}" presName="linear" presStyleCnt="0">
        <dgm:presLayoutVars>
          <dgm:animLvl val="lvl"/>
          <dgm:resizeHandles val="exact"/>
        </dgm:presLayoutVars>
      </dgm:prSet>
      <dgm:spPr/>
      <dgm:t>
        <a:bodyPr/>
        <a:lstStyle/>
        <a:p>
          <a:endParaRPr lang="zh-CN" altLang="en-US"/>
        </a:p>
      </dgm:t>
    </dgm:pt>
    <dgm:pt modelId="{67256D54-90A2-4828-94F2-A4C375A20AC3}" type="pres">
      <dgm:prSet presAssocID="{A7625B7B-1A8A-4514-BCD7-23DDE56BB88D}" presName="parentText" presStyleLbl="node1" presStyleIdx="0" presStyleCnt="2">
        <dgm:presLayoutVars>
          <dgm:chMax val="0"/>
          <dgm:bulletEnabled val="1"/>
        </dgm:presLayoutVars>
      </dgm:prSet>
      <dgm:spPr/>
      <dgm:t>
        <a:bodyPr/>
        <a:lstStyle/>
        <a:p>
          <a:endParaRPr lang="zh-CN" altLang="en-US"/>
        </a:p>
      </dgm:t>
    </dgm:pt>
    <dgm:pt modelId="{6D0D4EEF-F422-424E-8E3B-01D9468049D5}" type="pres">
      <dgm:prSet presAssocID="{C4983556-D049-42FD-8DC7-64C467695028}" presName="spacer" presStyleCnt="0"/>
      <dgm:spPr/>
    </dgm:pt>
    <dgm:pt modelId="{66AADE2F-517D-41B8-843A-EB32BB79ED1C}" type="pres">
      <dgm:prSet presAssocID="{2F46562E-DF70-4663-B929-5E2C2FA5AC69}" presName="parentText" presStyleLbl="node1" presStyleIdx="1" presStyleCnt="2" custLinFactNeighborX="-6699" custLinFactNeighborY="42082">
        <dgm:presLayoutVars>
          <dgm:chMax val="0"/>
          <dgm:bulletEnabled val="1"/>
        </dgm:presLayoutVars>
      </dgm:prSet>
      <dgm:spPr/>
      <dgm:t>
        <a:bodyPr/>
        <a:lstStyle/>
        <a:p>
          <a:endParaRPr lang="zh-CN" altLang="en-US"/>
        </a:p>
      </dgm:t>
    </dgm:pt>
  </dgm:ptLst>
  <dgm:cxnLst>
    <dgm:cxn modelId="{5BA0BE12-2AF6-4A62-A2E6-AAD2CB80279F}" type="presOf" srcId="{6B9294A1-B313-4C81-9567-B053FE0DE5F2}" destId="{F72B30D3-E463-497F-AA71-0650D5955DD0}" srcOrd="0" destOrd="0" presId="urn:microsoft.com/office/officeart/2005/8/layout/vList2"/>
    <dgm:cxn modelId="{78281BB9-5334-4848-A125-F684B1431144}" type="presOf" srcId="{2F46562E-DF70-4663-B929-5E2C2FA5AC69}" destId="{66AADE2F-517D-41B8-843A-EB32BB79ED1C}" srcOrd="0" destOrd="0" presId="urn:microsoft.com/office/officeart/2005/8/layout/vList2"/>
    <dgm:cxn modelId="{35999DE9-E73D-4232-9322-08B48C9B0AB7}" type="presOf" srcId="{A7625B7B-1A8A-4514-BCD7-23DDE56BB88D}" destId="{67256D54-90A2-4828-94F2-A4C375A20AC3}" srcOrd="0" destOrd="0" presId="urn:microsoft.com/office/officeart/2005/8/layout/vList2"/>
    <dgm:cxn modelId="{504D79CD-2AF8-42F2-BB4F-D4531D096CCB}" srcId="{6B9294A1-B313-4C81-9567-B053FE0DE5F2}" destId="{2F46562E-DF70-4663-B929-5E2C2FA5AC69}" srcOrd="1" destOrd="0" parTransId="{0707F6A5-9EB5-4F85-A2FF-74688CE66755}" sibTransId="{0BA71C7E-8E83-4F4A-9232-1D93A9FCD7E7}"/>
    <dgm:cxn modelId="{0D270979-574E-4623-BA6E-038CB6F840EC}" srcId="{6B9294A1-B313-4C81-9567-B053FE0DE5F2}" destId="{A7625B7B-1A8A-4514-BCD7-23DDE56BB88D}" srcOrd="0" destOrd="0" parTransId="{B78EAE3F-5D23-4E08-A94C-4403937137A8}" sibTransId="{C4983556-D049-42FD-8DC7-64C467695028}"/>
    <dgm:cxn modelId="{9D0FE97A-D663-4C14-8370-D12D5C0B163D}" type="presParOf" srcId="{F72B30D3-E463-497F-AA71-0650D5955DD0}" destId="{67256D54-90A2-4828-94F2-A4C375A20AC3}" srcOrd="0" destOrd="0" presId="urn:microsoft.com/office/officeart/2005/8/layout/vList2"/>
    <dgm:cxn modelId="{AC77CB0C-45E9-4BAD-88DA-AE788DB87205}" type="presParOf" srcId="{F72B30D3-E463-497F-AA71-0650D5955DD0}" destId="{6D0D4EEF-F422-424E-8E3B-01D9468049D5}" srcOrd="1" destOrd="0" presId="urn:microsoft.com/office/officeart/2005/8/layout/vList2"/>
    <dgm:cxn modelId="{9E4FAA14-6F91-41F0-9F85-1E995F2CB7B6}" type="presParOf" srcId="{F72B30D3-E463-497F-AA71-0650D5955DD0}" destId="{66AADE2F-517D-41B8-843A-EB32BB79ED1C}" srcOrd="2" destOrd="0" presId="urn:microsoft.com/office/officeart/2005/8/layout/vList2"/>
  </dgm:cxnLst>
  <dgm:bg/>
  <dgm:whole/>
  <dgm:extLst>
    <a:ext uri="{C62137D5-CB1D-491B-B009-E17868A290BF}">
      <dgm14:recolorImg xmlns="" xmlns:dgm14="http://schemas.microsoft.com/office/drawing/2010/diagram" val="1"/>
    </a:ex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46730E-7783-461A-A702-8350D0404187}" type="doc">
      <dgm:prSet loTypeId="urn:microsoft.com/office/officeart/2005/8/layout/cycle6" loCatId="cycle" qsTypeId="urn:microsoft.com/office/officeart/2005/8/quickstyle/simple1" qsCatId="simple" csTypeId="urn:microsoft.com/office/officeart/2005/8/colors/accent1_1" csCatId="accent1" phldr="1"/>
      <dgm:spPr/>
    </dgm:pt>
    <dgm:pt modelId="{A580CA7D-2196-438D-BB20-1D7FCEB30281}">
      <dgm:prSet phldrT="[文本]"/>
      <dgm:spPr/>
      <dgm:t>
        <a:bodyPr/>
        <a:lstStyle/>
        <a:p>
          <a:r>
            <a:rPr lang="zh-CN" dirty="0" smtClean="0"/>
            <a:t>部署的</a:t>
          </a:r>
          <a:r>
            <a:rPr lang="en-US" dirty="0" smtClean="0"/>
            <a:t>sip2</a:t>
          </a:r>
          <a:r>
            <a:rPr lang="zh-CN" dirty="0" smtClean="0"/>
            <a:t>接口数量急剧上升</a:t>
          </a:r>
          <a:r>
            <a:rPr lang="zh-CN" altLang="en-US" dirty="0" smtClean="0"/>
            <a:t>、</a:t>
          </a:r>
          <a:r>
            <a:rPr lang="en-US" dirty="0" smtClean="0"/>
            <a:t>RFID</a:t>
          </a:r>
          <a:r>
            <a:rPr lang="zh-CN" dirty="0" smtClean="0"/>
            <a:t>终端软件版本不一</a:t>
          </a:r>
          <a:endParaRPr lang="zh-CN" altLang="en-US" dirty="0"/>
        </a:p>
      </dgm:t>
    </dgm:pt>
    <dgm:pt modelId="{A5AEB94F-6561-48EB-A324-4A9BA3B7D173}" type="parTrans" cxnId="{5B3F9F9E-E1E9-462A-B495-2152BCCD07D7}">
      <dgm:prSet/>
      <dgm:spPr/>
      <dgm:t>
        <a:bodyPr/>
        <a:lstStyle/>
        <a:p>
          <a:endParaRPr lang="zh-CN" altLang="en-US"/>
        </a:p>
      </dgm:t>
    </dgm:pt>
    <dgm:pt modelId="{98FA50AC-02A6-4CE4-AB06-A300A87828C3}" type="sibTrans" cxnId="{5B3F9F9E-E1E9-462A-B495-2152BCCD07D7}">
      <dgm:prSet/>
      <dgm:spPr/>
      <dgm:t>
        <a:bodyPr/>
        <a:lstStyle/>
        <a:p>
          <a:endParaRPr lang="zh-CN" altLang="en-US"/>
        </a:p>
      </dgm:t>
    </dgm:pt>
    <dgm:pt modelId="{B48F0585-A6CE-40B0-92BA-5F6931C560C0}">
      <dgm:prSet phldrT="[文本]"/>
      <dgm:spPr/>
      <dgm:t>
        <a:bodyPr/>
        <a:lstStyle/>
        <a:p>
          <a:r>
            <a:rPr lang="zh-CN" altLang="en-US" dirty="0" smtClean="0"/>
            <a:t>维护效率下降、运行成本增加</a:t>
          </a:r>
          <a:endParaRPr lang="zh-CN" altLang="en-US" dirty="0"/>
        </a:p>
      </dgm:t>
    </dgm:pt>
    <dgm:pt modelId="{C2DE6811-2246-477F-B6D5-DE4DD0F222B9}" type="parTrans" cxnId="{3D13E9B3-A42D-4632-AAD7-48932F3248FD}">
      <dgm:prSet/>
      <dgm:spPr/>
      <dgm:t>
        <a:bodyPr/>
        <a:lstStyle/>
        <a:p>
          <a:endParaRPr lang="zh-CN" altLang="en-US"/>
        </a:p>
      </dgm:t>
    </dgm:pt>
    <dgm:pt modelId="{01BEBD7E-1C1F-4AC0-8865-4177E6F85555}" type="sibTrans" cxnId="{3D13E9B3-A42D-4632-AAD7-48932F3248FD}">
      <dgm:prSet/>
      <dgm:spPr/>
      <dgm:t>
        <a:bodyPr/>
        <a:lstStyle/>
        <a:p>
          <a:endParaRPr lang="zh-CN" altLang="en-US"/>
        </a:p>
      </dgm:t>
    </dgm:pt>
    <dgm:pt modelId="{42709420-2494-4274-865A-5AC4985409CD}">
      <dgm:prSet phldrT="[文本]"/>
      <dgm:spPr/>
      <dgm:t>
        <a:bodyPr/>
        <a:lstStyle/>
        <a:p>
          <a:r>
            <a:rPr lang="zh-CN" altLang="en-US" dirty="0" smtClean="0"/>
            <a:t>区县馆、乡镇社区图书馆、杭图主题分馆</a:t>
          </a:r>
          <a:r>
            <a:rPr lang="en-US" altLang="zh-CN" dirty="0" smtClean="0"/>
            <a:t>RFID</a:t>
          </a:r>
          <a:r>
            <a:rPr lang="zh-CN" altLang="en-US" dirty="0" smtClean="0"/>
            <a:t>设备陆续上线</a:t>
          </a:r>
          <a:endParaRPr lang="zh-CN" altLang="en-US" dirty="0"/>
        </a:p>
      </dgm:t>
    </dgm:pt>
    <dgm:pt modelId="{F85B7942-D113-49F4-9740-9417611B4A87}" type="parTrans" cxnId="{9D4006BB-E554-4E66-867A-19742F25F301}">
      <dgm:prSet/>
      <dgm:spPr/>
      <dgm:t>
        <a:bodyPr/>
        <a:lstStyle/>
        <a:p>
          <a:endParaRPr lang="zh-CN" altLang="en-US"/>
        </a:p>
      </dgm:t>
    </dgm:pt>
    <dgm:pt modelId="{3F4E4558-61F2-422B-AFDD-7E62439F8612}" type="sibTrans" cxnId="{9D4006BB-E554-4E66-867A-19742F25F301}">
      <dgm:prSet/>
      <dgm:spPr/>
      <dgm:t>
        <a:bodyPr/>
        <a:lstStyle/>
        <a:p>
          <a:endParaRPr lang="zh-CN" altLang="en-US"/>
        </a:p>
      </dgm:t>
    </dgm:pt>
    <dgm:pt modelId="{2709C075-C613-4616-9A80-545AD4208CCD}" type="pres">
      <dgm:prSet presAssocID="{3046730E-7783-461A-A702-8350D0404187}" presName="cycle" presStyleCnt="0">
        <dgm:presLayoutVars>
          <dgm:dir/>
          <dgm:resizeHandles val="exact"/>
        </dgm:presLayoutVars>
      </dgm:prSet>
      <dgm:spPr/>
    </dgm:pt>
    <dgm:pt modelId="{7E25EEB6-E5A9-4AC1-AF9B-4C38BCDB5FD4}" type="pres">
      <dgm:prSet presAssocID="{A580CA7D-2196-438D-BB20-1D7FCEB30281}" presName="node" presStyleLbl="node1" presStyleIdx="0" presStyleCnt="3">
        <dgm:presLayoutVars>
          <dgm:bulletEnabled val="1"/>
        </dgm:presLayoutVars>
      </dgm:prSet>
      <dgm:spPr/>
      <dgm:t>
        <a:bodyPr/>
        <a:lstStyle/>
        <a:p>
          <a:endParaRPr lang="zh-CN" altLang="en-US"/>
        </a:p>
      </dgm:t>
    </dgm:pt>
    <dgm:pt modelId="{C72A46D3-7BFC-45F9-94A0-AEB78F27A79D}" type="pres">
      <dgm:prSet presAssocID="{A580CA7D-2196-438D-BB20-1D7FCEB30281}" presName="spNode" presStyleCnt="0"/>
      <dgm:spPr/>
    </dgm:pt>
    <dgm:pt modelId="{2A681CA7-4D60-4323-9A33-871CAFEAD40F}" type="pres">
      <dgm:prSet presAssocID="{98FA50AC-02A6-4CE4-AB06-A300A87828C3}" presName="sibTrans" presStyleLbl="sibTrans1D1" presStyleIdx="0" presStyleCnt="3"/>
      <dgm:spPr/>
      <dgm:t>
        <a:bodyPr/>
        <a:lstStyle/>
        <a:p>
          <a:endParaRPr lang="zh-CN" altLang="en-US"/>
        </a:p>
      </dgm:t>
    </dgm:pt>
    <dgm:pt modelId="{1825C5DA-58B0-4137-AE2B-B84C3751BF34}" type="pres">
      <dgm:prSet presAssocID="{B48F0585-A6CE-40B0-92BA-5F6931C560C0}" presName="node" presStyleLbl="node1" presStyleIdx="1" presStyleCnt="3">
        <dgm:presLayoutVars>
          <dgm:bulletEnabled val="1"/>
        </dgm:presLayoutVars>
      </dgm:prSet>
      <dgm:spPr/>
      <dgm:t>
        <a:bodyPr/>
        <a:lstStyle/>
        <a:p>
          <a:endParaRPr lang="zh-CN" altLang="en-US"/>
        </a:p>
      </dgm:t>
    </dgm:pt>
    <dgm:pt modelId="{B57453D1-27A6-4AE7-B643-FF10C3B94E51}" type="pres">
      <dgm:prSet presAssocID="{B48F0585-A6CE-40B0-92BA-5F6931C560C0}" presName="spNode" presStyleCnt="0"/>
      <dgm:spPr/>
    </dgm:pt>
    <dgm:pt modelId="{E8A9F45B-187A-49DB-94D0-6B8F3A864007}" type="pres">
      <dgm:prSet presAssocID="{01BEBD7E-1C1F-4AC0-8865-4177E6F85555}" presName="sibTrans" presStyleLbl="sibTrans1D1" presStyleIdx="1" presStyleCnt="3"/>
      <dgm:spPr/>
      <dgm:t>
        <a:bodyPr/>
        <a:lstStyle/>
        <a:p>
          <a:endParaRPr lang="zh-CN" altLang="en-US"/>
        </a:p>
      </dgm:t>
    </dgm:pt>
    <dgm:pt modelId="{530BAD31-03AD-4CCF-BEAA-05C1235C6AC4}" type="pres">
      <dgm:prSet presAssocID="{42709420-2494-4274-865A-5AC4985409CD}" presName="node" presStyleLbl="node1" presStyleIdx="2" presStyleCnt="3">
        <dgm:presLayoutVars>
          <dgm:bulletEnabled val="1"/>
        </dgm:presLayoutVars>
      </dgm:prSet>
      <dgm:spPr/>
      <dgm:t>
        <a:bodyPr/>
        <a:lstStyle/>
        <a:p>
          <a:endParaRPr lang="zh-CN" altLang="en-US"/>
        </a:p>
      </dgm:t>
    </dgm:pt>
    <dgm:pt modelId="{1230DAFF-B160-480B-9FBB-6EFD4E0820C2}" type="pres">
      <dgm:prSet presAssocID="{42709420-2494-4274-865A-5AC4985409CD}" presName="spNode" presStyleCnt="0"/>
      <dgm:spPr/>
    </dgm:pt>
    <dgm:pt modelId="{78DC49F6-8F5E-4D2F-A0C6-F8D4B929F959}" type="pres">
      <dgm:prSet presAssocID="{3F4E4558-61F2-422B-AFDD-7E62439F8612}" presName="sibTrans" presStyleLbl="sibTrans1D1" presStyleIdx="2" presStyleCnt="3"/>
      <dgm:spPr/>
      <dgm:t>
        <a:bodyPr/>
        <a:lstStyle/>
        <a:p>
          <a:endParaRPr lang="zh-CN" altLang="en-US"/>
        </a:p>
      </dgm:t>
    </dgm:pt>
  </dgm:ptLst>
  <dgm:cxnLst>
    <dgm:cxn modelId="{6C75BB19-789F-425A-8D5F-9D9ACDDD61DB}" type="presOf" srcId="{A580CA7D-2196-438D-BB20-1D7FCEB30281}" destId="{7E25EEB6-E5A9-4AC1-AF9B-4C38BCDB5FD4}" srcOrd="0" destOrd="0" presId="urn:microsoft.com/office/officeart/2005/8/layout/cycle6"/>
    <dgm:cxn modelId="{5B3F9F9E-E1E9-462A-B495-2152BCCD07D7}" srcId="{3046730E-7783-461A-A702-8350D0404187}" destId="{A580CA7D-2196-438D-BB20-1D7FCEB30281}" srcOrd="0" destOrd="0" parTransId="{A5AEB94F-6561-48EB-A324-4A9BA3B7D173}" sibTransId="{98FA50AC-02A6-4CE4-AB06-A300A87828C3}"/>
    <dgm:cxn modelId="{A4AD3402-5671-4C43-9F34-A344754F768B}" type="presOf" srcId="{42709420-2494-4274-865A-5AC4985409CD}" destId="{530BAD31-03AD-4CCF-BEAA-05C1235C6AC4}" srcOrd="0" destOrd="0" presId="urn:microsoft.com/office/officeart/2005/8/layout/cycle6"/>
    <dgm:cxn modelId="{AFBB85EC-9F2C-4CD7-8E96-95C5C9EF54E7}" type="presOf" srcId="{B48F0585-A6CE-40B0-92BA-5F6931C560C0}" destId="{1825C5DA-58B0-4137-AE2B-B84C3751BF34}" srcOrd="0" destOrd="0" presId="urn:microsoft.com/office/officeart/2005/8/layout/cycle6"/>
    <dgm:cxn modelId="{3D13E9B3-A42D-4632-AAD7-48932F3248FD}" srcId="{3046730E-7783-461A-A702-8350D0404187}" destId="{B48F0585-A6CE-40B0-92BA-5F6931C560C0}" srcOrd="1" destOrd="0" parTransId="{C2DE6811-2246-477F-B6D5-DE4DD0F222B9}" sibTransId="{01BEBD7E-1C1F-4AC0-8865-4177E6F85555}"/>
    <dgm:cxn modelId="{9D4006BB-E554-4E66-867A-19742F25F301}" srcId="{3046730E-7783-461A-A702-8350D0404187}" destId="{42709420-2494-4274-865A-5AC4985409CD}" srcOrd="2" destOrd="0" parTransId="{F85B7942-D113-49F4-9740-9417611B4A87}" sibTransId="{3F4E4558-61F2-422B-AFDD-7E62439F8612}"/>
    <dgm:cxn modelId="{D5EDB1C8-B88A-4EDB-9992-D5693CB2F762}" type="presOf" srcId="{98FA50AC-02A6-4CE4-AB06-A300A87828C3}" destId="{2A681CA7-4D60-4323-9A33-871CAFEAD40F}" srcOrd="0" destOrd="0" presId="urn:microsoft.com/office/officeart/2005/8/layout/cycle6"/>
    <dgm:cxn modelId="{386E9A6D-73F7-419F-AD2F-3A8AE5AFB58C}" type="presOf" srcId="{3F4E4558-61F2-422B-AFDD-7E62439F8612}" destId="{78DC49F6-8F5E-4D2F-A0C6-F8D4B929F959}" srcOrd="0" destOrd="0" presId="urn:microsoft.com/office/officeart/2005/8/layout/cycle6"/>
    <dgm:cxn modelId="{B0BBF79C-6FF8-49E0-8425-BE4EA752080D}" type="presOf" srcId="{3046730E-7783-461A-A702-8350D0404187}" destId="{2709C075-C613-4616-9A80-545AD4208CCD}" srcOrd="0" destOrd="0" presId="urn:microsoft.com/office/officeart/2005/8/layout/cycle6"/>
    <dgm:cxn modelId="{E229DD81-2ED2-4A78-B569-BD9ECA86D858}" type="presOf" srcId="{01BEBD7E-1C1F-4AC0-8865-4177E6F85555}" destId="{E8A9F45B-187A-49DB-94D0-6B8F3A864007}" srcOrd="0" destOrd="0" presId="urn:microsoft.com/office/officeart/2005/8/layout/cycle6"/>
    <dgm:cxn modelId="{8A7A7383-C463-45E7-A756-F6F422E35391}" type="presParOf" srcId="{2709C075-C613-4616-9A80-545AD4208CCD}" destId="{7E25EEB6-E5A9-4AC1-AF9B-4C38BCDB5FD4}" srcOrd="0" destOrd="0" presId="urn:microsoft.com/office/officeart/2005/8/layout/cycle6"/>
    <dgm:cxn modelId="{100C15C3-A820-447E-A326-BDDEEA46C0D7}" type="presParOf" srcId="{2709C075-C613-4616-9A80-545AD4208CCD}" destId="{C72A46D3-7BFC-45F9-94A0-AEB78F27A79D}" srcOrd="1" destOrd="0" presId="urn:microsoft.com/office/officeart/2005/8/layout/cycle6"/>
    <dgm:cxn modelId="{55339A7C-EBB5-438F-B56A-9C3A67C45DAA}" type="presParOf" srcId="{2709C075-C613-4616-9A80-545AD4208CCD}" destId="{2A681CA7-4D60-4323-9A33-871CAFEAD40F}" srcOrd="2" destOrd="0" presId="urn:microsoft.com/office/officeart/2005/8/layout/cycle6"/>
    <dgm:cxn modelId="{9030C5D1-2BD5-45DE-AC2E-4E6B2FAE1646}" type="presParOf" srcId="{2709C075-C613-4616-9A80-545AD4208CCD}" destId="{1825C5DA-58B0-4137-AE2B-B84C3751BF34}" srcOrd="3" destOrd="0" presId="urn:microsoft.com/office/officeart/2005/8/layout/cycle6"/>
    <dgm:cxn modelId="{7C7E3AD5-C76C-4455-95E2-1840628BBBB9}" type="presParOf" srcId="{2709C075-C613-4616-9A80-545AD4208CCD}" destId="{B57453D1-27A6-4AE7-B643-FF10C3B94E51}" srcOrd="4" destOrd="0" presId="urn:microsoft.com/office/officeart/2005/8/layout/cycle6"/>
    <dgm:cxn modelId="{5D51F3BC-4896-4B5B-947B-51563EF2802C}" type="presParOf" srcId="{2709C075-C613-4616-9A80-545AD4208CCD}" destId="{E8A9F45B-187A-49DB-94D0-6B8F3A864007}" srcOrd="5" destOrd="0" presId="urn:microsoft.com/office/officeart/2005/8/layout/cycle6"/>
    <dgm:cxn modelId="{F25DD1C6-9E23-48C1-AB8F-7AC72455A9B6}" type="presParOf" srcId="{2709C075-C613-4616-9A80-545AD4208CCD}" destId="{530BAD31-03AD-4CCF-BEAA-05C1235C6AC4}" srcOrd="6" destOrd="0" presId="urn:microsoft.com/office/officeart/2005/8/layout/cycle6"/>
    <dgm:cxn modelId="{1023785B-13D8-4743-AC77-002E887E72BE}" type="presParOf" srcId="{2709C075-C613-4616-9A80-545AD4208CCD}" destId="{1230DAFF-B160-480B-9FBB-6EFD4E0820C2}" srcOrd="7" destOrd="0" presId="urn:microsoft.com/office/officeart/2005/8/layout/cycle6"/>
    <dgm:cxn modelId="{E0944B9A-CF24-425A-BDDA-784C2638C095}" type="presParOf" srcId="{2709C075-C613-4616-9A80-545AD4208CCD}" destId="{78DC49F6-8F5E-4D2F-A0C6-F8D4B929F959}" srcOrd="8" destOrd="0" presId="urn:microsoft.com/office/officeart/2005/8/layout/cycle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F93958-97A1-4E8A-93AA-7047B2E21327}" type="doc">
      <dgm:prSet loTypeId="urn:microsoft.com/office/officeart/2005/8/layout/radial1" loCatId="cycle" qsTypeId="urn:microsoft.com/office/officeart/2005/8/quickstyle/simple1" qsCatId="simple" csTypeId="urn:microsoft.com/office/officeart/2005/8/colors/accent3_1" csCatId="accent3" phldr="1"/>
      <dgm:spPr/>
      <dgm:t>
        <a:bodyPr/>
        <a:lstStyle/>
        <a:p>
          <a:endParaRPr lang="zh-CN" altLang="en-US"/>
        </a:p>
      </dgm:t>
    </dgm:pt>
    <dgm:pt modelId="{1BE512AE-4640-4EB9-BFD5-D5FDE9C7981D}">
      <dgm:prSet phldrT="[文本]" custT="1"/>
      <dgm:spPr>
        <a:solidFill>
          <a:schemeClr val="bg1">
            <a:lumMod val="50000"/>
          </a:schemeClr>
        </a:solidFill>
      </dgm:spPr>
      <dgm:t>
        <a:bodyPr/>
        <a:lstStyle/>
        <a:p>
          <a:r>
            <a:rPr lang="zh-CN" altLang="en-US" sz="1500" b="1" dirty="0" smtClean="0"/>
            <a:t>改进工作</a:t>
          </a:r>
          <a:endParaRPr lang="zh-CN" altLang="en-US" sz="1500" b="1" dirty="0"/>
        </a:p>
      </dgm:t>
    </dgm:pt>
    <dgm:pt modelId="{693552C0-8793-4DDF-BECB-16DAEE680F3C}" type="parTrans" cxnId="{2D3888DD-95CC-483C-BF5E-17EA79C7E8F2}">
      <dgm:prSet/>
      <dgm:spPr/>
      <dgm:t>
        <a:bodyPr/>
        <a:lstStyle/>
        <a:p>
          <a:endParaRPr lang="zh-CN" altLang="en-US"/>
        </a:p>
      </dgm:t>
    </dgm:pt>
    <dgm:pt modelId="{B7284FB7-5CE1-4BF4-A66C-F15CFE27E992}" type="sibTrans" cxnId="{2D3888DD-95CC-483C-BF5E-17EA79C7E8F2}">
      <dgm:prSet/>
      <dgm:spPr/>
      <dgm:t>
        <a:bodyPr/>
        <a:lstStyle/>
        <a:p>
          <a:endParaRPr lang="zh-CN" altLang="en-US"/>
        </a:p>
      </dgm:t>
    </dgm:pt>
    <dgm:pt modelId="{1A12096B-ABE8-4BD2-8AB4-AD9DF396E704}">
      <dgm:prSet phldrT="[文本]" custT="1"/>
      <dgm:spPr/>
      <dgm:t>
        <a:bodyPr/>
        <a:lstStyle/>
        <a:p>
          <a:r>
            <a:rPr lang="zh-CN" sz="1500" b="1" dirty="0" smtClean="0">
              <a:latin typeface="+mn-ea"/>
              <a:ea typeface="+mn-ea"/>
            </a:rPr>
            <a:t>实现</a:t>
          </a:r>
          <a:r>
            <a:rPr lang="en-US" sz="1500" b="1" dirty="0" smtClean="0">
              <a:latin typeface="+mn-ea"/>
              <a:ea typeface="+mn-ea"/>
            </a:rPr>
            <a:t>sip2</a:t>
          </a:r>
          <a:r>
            <a:rPr lang="zh-CN" sz="1500" b="1" dirty="0" smtClean="0">
              <a:latin typeface="+mn-ea"/>
              <a:ea typeface="+mn-ea"/>
            </a:rPr>
            <a:t>接口服务的合并</a:t>
          </a:r>
          <a:endParaRPr lang="zh-CN" altLang="en-US" sz="1500" dirty="0">
            <a:latin typeface="+mn-ea"/>
            <a:ea typeface="+mn-ea"/>
          </a:endParaRPr>
        </a:p>
      </dgm:t>
    </dgm:pt>
    <dgm:pt modelId="{8BD482FA-D9C5-42C7-9D97-E17567E4F376}" type="parTrans" cxnId="{BDFFE8F2-D302-4AE1-9C93-6333C9284F1A}">
      <dgm:prSet/>
      <dgm:spPr/>
      <dgm:t>
        <a:bodyPr/>
        <a:lstStyle/>
        <a:p>
          <a:endParaRPr lang="zh-CN" altLang="en-US"/>
        </a:p>
      </dgm:t>
    </dgm:pt>
    <dgm:pt modelId="{4E16E4C0-9A7C-4C65-8CAD-539D67A588F8}" type="sibTrans" cxnId="{BDFFE8F2-D302-4AE1-9C93-6333C9284F1A}">
      <dgm:prSet/>
      <dgm:spPr/>
      <dgm:t>
        <a:bodyPr/>
        <a:lstStyle/>
        <a:p>
          <a:endParaRPr lang="zh-CN" altLang="en-US"/>
        </a:p>
      </dgm:t>
    </dgm:pt>
    <dgm:pt modelId="{EFE99B5C-AC7F-4C56-925A-1C8B8282656E}">
      <dgm:prSet phldrT="[文本]" custT="1"/>
      <dgm:spPr/>
      <dgm:t>
        <a:bodyPr/>
        <a:lstStyle/>
        <a:p>
          <a:r>
            <a:rPr lang="zh-CN" sz="1300" b="1" dirty="0" smtClean="0">
              <a:latin typeface="+mn-ea"/>
              <a:ea typeface="+mn-ea"/>
            </a:rPr>
            <a:t>进行</a:t>
          </a:r>
          <a:r>
            <a:rPr lang="en-US" sz="1300" b="1" dirty="0" smtClean="0">
              <a:latin typeface="+mn-ea"/>
              <a:ea typeface="+mn-ea"/>
            </a:rPr>
            <a:t>RFID</a:t>
          </a:r>
          <a:r>
            <a:rPr lang="zh-CN" sz="1300" b="1" dirty="0" smtClean="0">
              <a:latin typeface="+mn-ea"/>
              <a:ea typeface="+mn-ea"/>
            </a:rPr>
            <a:t>系统的软件版本统一工作</a:t>
          </a:r>
          <a:endParaRPr lang="zh-CN" altLang="en-US" sz="1300" dirty="0">
            <a:latin typeface="+mn-ea"/>
            <a:ea typeface="+mn-ea"/>
          </a:endParaRPr>
        </a:p>
      </dgm:t>
    </dgm:pt>
    <dgm:pt modelId="{C7A6A4FD-C5D5-4C3A-91BC-FC24A0C0ECDC}" type="parTrans" cxnId="{71DE4361-E8AD-4455-923C-35CDD8AE8C7A}">
      <dgm:prSet/>
      <dgm:spPr/>
      <dgm:t>
        <a:bodyPr/>
        <a:lstStyle/>
        <a:p>
          <a:endParaRPr lang="zh-CN" altLang="en-US"/>
        </a:p>
      </dgm:t>
    </dgm:pt>
    <dgm:pt modelId="{A225D3DB-5786-4BEF-9DA3-D2B4B19DB968}" type="sibTrans" cxnId="{71DE4361-E8AD-4455-923C-35CDD8AE8C7A}">
      <dgm:prSet/>
      <dgm:spPr/>
      <dgm:t>
        <a:bodyPr/>
        <a:lstStyle/>
        <a:p>
          <a:endParaRPr lang="zh-CN" altLang="en-US"/>
        </a:p>
      </dgm:t>
    </dgm:pt>
    <dgm:pt modelId="{6EA7CF08-F5F2-4A1B-B587-DA68B57FED42}">
      <dgm:prSet phldrT="[文本]" custT="1"/>
      <dgm:spPr/>
      <dgm:t>
        <a:bodyPr/>
        <a:lstStyle/>
        <a:p>
          <a:r>
            <a:rPr lang="zh-CN" sz="1300" b="1" dirty="0" smtClean="0">
              <a:latin typeface="+mn-ea"/>
              <a:ea typeface="+mn-ea"/>
            </a:rPr>
            <a:t>增加数据库端对</a:t>
          </a:r>
          <a:r>
            <a:rPr lang="en-US" sz="1300" b="1" dirty="0" smtClean="0">
              <a:latin typeface="+mn-ea"/>
              <a:ea typeface="+mn-ea"/>
            </a:rPr>
            <a:t>RFID</a:t>
          </a:r>
          <a:r>
            <a:rPr lang="zh-CN" sz="1300" b="1" dirty="0" smtClean="0">
              <a:latin typeface="+mn-ea"/>
              <a:ea typeface="+mn-ea"/>
            </a:rPr>
            <a:t>业务过程的内容记录</a:t>
          </a:r>
          <a:endParaRPr lang="zh-CN" altLang="en-US" sz="1300" dirty="0">
            <a:latin typeface="+mn-ea"/>
            <a:ea typeface="+mn-ea"/>
          </a:endParaRPr>
        </a:p>
      </dgm:t>
    </dgm:pt>
    <dgm:pt modelId="{5B72ECBC-0CA3-4873-91C8-89F4230B10D1}" type="parTrans" cxnId="{933F3448-139E-4982-BA09-8142BC96EDA2}">
      <dgm:prSet/>
      <dgm:spPr/>
      <dgm:t>
        <a:bodyPr/>
        <a:lstStyle/>
        <a:p>
          <a:endParaRPr lang="zh-CN" altLang="en-US"/>
        </a:p>
      </dgm:t>
    </dgm:pt>
    <dgm:pt modelId="{C5287FC6-1AE3-4003-B8B5-1BC6C302D321}" type="sibTrans" cxnId="{933F3448-139E-4982-BA09-8142BC96EDA2}">
      <dgm:prSet/>
      <dgm:spPr/>
      <dgm:t>
        <a:bodyPr/>
        <a:lstStyle/>
        <a:p>
          <a:endParaRPr lang="zh-CN" altLang="en-US"/>
        </a:p>
      </dgm:t>
    </dgm:pt>
    <dgm:pt modelId="{C9BBD8CE-DD41-4601-808E-24771766A901}">
      <dgm:prSet phldrT="[文本]" custT="1"/>
      <dgm:spPr/>
      <dgm:t>
        <a:bodyPr/>
        <a:lstStyle/>
        <a:p>
          <a:r>
            <a:rPr lang="zh-CN" altLang="en-US" sz="1300" b="1" dirty="0" smtClean="0"/>
            <a:t>实现图书定位信息的精确追踪</a:t>
          </a:r>
          <a:endParaRPr lang="zh-CN" altLang="en-US" sz="1300" dirty="0"/>
        </a:p>
      </dgm:t>
    </dgm:pt>
    <dgm:pt modelId="{3186D0F6-D992-4BBF-B445-A592A594AE14}" type="parTrans" cxnId="{2E8FED1D-4417-4E92-AA3B-0D068F7F8DEB}">
      <dgm:prSet/>
      <dgm:spPr/>
      <dgm:t>
        <a:bodyPr/>
        <a:lstStyle/>
        <a:p>
          <a:endParaRPr lang="zh-CN" altLang="en-US"/>
        </a:p>
      </dgm:t>
    </dgm:pt>
    <dgm:pt modelId="{EBD0F1D7-660B-423A-83C0-16CAAD4AD133}" type="sibTrans" cxnId="{2E8FED1D-4417-4E92-AA3B-0D068F7F8DEB}">
      <dgm:prSet/>
      <dgm:spPr/>
      <dgm:t>
        <a:bodyPr/>
        <a:lstStyle/>
        <a:p>
          <a:endParaRPr lang="zh-CN" altLang="en-US"/>
        </a:p>
      </dgm:t>
    </dgm:pt>
    <dgm:pt modelId="{7D5BF3A2-8513-4BAD-858A-22684114ACD1}" type="pres">
      <dgm:prSet presAssocID="{03F93958-97A1-4E8A-93AA-7047B2E21327}" presName="cycle" presStyleCnt="0">
        <dgm:presLayoutVars>
          <dgm:chMax val="1"/>
          <dgm:dir/>
          <dgm:animLvl val="ctr"/>
          <dgm:resizeHandles val="exact"/>
        </dgm:presLayoutVars>
      </dgm:prSet>
      <dgm:spPr/>
      <dgm:t>
        <a:bodyPr/>
        <a:lstStyle/>
        <a:p>
          <a:endParaRPr lang="zh-CN" altLang="en-US"/>
        </a:p>
      </dgm:t>
    </dgm:pt>
    <dgm:pt modelId="{7250B04A-CD83-4136-9AB6-5593E002304B}" type="pres">
      <dgm:prSet presAssocID="{1BE512AE-4640-4EB9-BFD5-D5FDE9C7981D}" presName="centerShape" presStyleLbl="node0" presStyleIdx="0" presStyleCnt="1"/>
      <dgm:spPr/>
      <dgm:t>
        <a:bodyPr/>
        <a:lstStyle/>
        <a:p>
          <a:endParaRPr lang="zh-CN" altLang="en-US"/>
        </a:p>
      </dgm:t>
    </dgm:pt>
    <dgm:pt modelId="{3FCC9716-964B-402D-86CB-F2CAA72FAC5E}" type="pres">
      <dgm:prSet presAssocID="{8BD482FA-D9C5-42C7-9D97-E17567E4F376}" presName="Name9" presStyleLbl="parChTrans1D2" presStyleIdx="0" presStyleCnt="4"/>
      <dgm:spPr/>
      <dgm:t>
        <a:bodyPr/>
        <a:lstStyle/>
        <a:p>
          <a:endParaRPr lang="zh-CN" altLang="en-US"/>
        </a:p>
      </dgm:t>
    </dgm:pt>
    <dgm:pt modelId="{300AFF71-436B-4412-A288-AF4A4FC2DA86}" type="pres">
      <dgm:prSet presAssocID="{8BD482FA-D9C5-42C7-9D97-E17567E4F376}" presName="connTx" presStyleLbl="parChTrans1D2" presStyleIdx="0" presStyleCnt="4"/>
      <dgm:spPr/>
      <dgm:t>
        <a:bodyPr/>
        <a:lstStyle/>
        <a:p>
          <a:endParaRPr lang="zh-CN" altLang="en-US"/>
        </a:p>
      </dgm:t>
    </dgm:pt>
    <dgm:pt modelId="{B32D43FD-5C8A-4F04-B058-60F6B16875EF}" type="pres">
      <dgm:prSet presAssocID="{1A12096B-ABE8-4BD2-8AB4-AD9DF396E704}" presName="node" presStyleLbl="node1" presStyleIdx="0" presStyleCnt="4">
        <dgm:presLayoutVars>
          <dgm:bulletEnabled val="1"/>
        </dgm:presLayoutVars>
      </dgm:prSet>
      <dgm:spPr/>
      <dgm:t>
        <a:bodyPr/>
        <a:lstStyle/>
        <a:p>
          <a:endParaRPr lang="zh-CN" altLang="en-US"/>
        </a:p>
      </dgm:t>
    </dgm:pt>
    <dgm:pt modelId="{B409216C-3BEC-45CD-A727-9059EDD36241}" type="pres">
      <dgm:prSet presAssocID="{C7A6A4FD-C5D5-4C3A-91BC-FC24A0C0ECDC}" presName="Name9" presStyleLbl="parChTrans1D2" presStyleIdx="1" presStyleCnt="4"/>
      <dgm:spPr/>
      <dgm:t>
        <a:bodyPr/>
        <a:lstStyle/>
        <a:p>
          <a:endParaRPr lang="zh-CN" altLang="en-US"/>
        </a:p>
      </dgm:t>
    </dgm:pt>
    <dgm:pt modelId="{718663F8-31D0-481B-A77C-AF2AD2508BF7}" type="pres">
      <dgm:prSet presAssocID="{C7A6A4FD-C5D5-4C3A-91BC-FC24A0C0ECDC}" presName="connTx" presStyleLbl="parChTrans1D2" presStyleIdx="1" presStyleCnt="4"/>
      <dgm:spPr/>
      <dgm:t>
        <a:bodyPr/>
        <a:lstStyle/>
        <a:p>
          <a:endParaRPr lang="zh-CN" altLang="en-US"/>
        </a:p>
      </dgm:t>
    </dgm:pt>
    <dgm:pt modelId="{E9751A32-0E80-43BB-B3F4-E48E568DCC30}" type="pres">
      <dgm:prSet presAssocID="{EFE99B5C-AC7F-4C56-925A-1C8B8282656E}" presName="node" presStyleLbl="node1" presStyleIdx="1" presStyleCnt="4">
        <dgm:presLayoutVars>
          <dgm:bulletEnabled val="1"/>
        </dgm:presLayoutVars>
      </dgm:prSet>
      <dgm:spPr/>
      <dgm:t>
        <a:bodyPr/>
        <a:lstStyle/>
        <a:p>
          <a:endParaRPr lang="zh-CN" altLang="en-US"/>
        </a:p>
      </dgm:t>
    </dgm:pt>
    <dgm:pt modelId="{E207B441-EDF8-44AC-9BAB-635DD625B32E}" type="pres">
      <dgm:prSet presAssocID="{5B72ECBC-0CA3-4873-91C8-89F4230B10D1}" presName="Name9" presStyleLbl="parChTrans1D2" presStyleIdx="2" presStyleCnt="4"/>
      <dgm:spPr/>
      <dgm:t>
        <a:bodyPr/>
        <a:lstStyle/>
        <a:p>
          <a:endParaRPr lang="zh-CN" altLang="en-US"/>
        </a:p>
      </dgm:t>
    </dgm:pt>
    <dgm:pt modelId="{2A9CC49B-F5A5-45CD-8476-A78A6FA6D891}" type="pres">
      <dgm:prSet presAssocID="{5B72ECBC-0CA3-4873-91C8-89F4230B10D1}" presName="connTx" presStyleLbl="parChTrans1D2" presStyleIdx="2" presStyleCnt="4"/>
      <dgm:spPr/>
      <dgm:t>
        <a:bodyPr/>
        <a:lstStyle/>
        <a:p>
          <a:endParaRPr lang="zh-CN" altLang="en-US"/>
        </a:p>
      </dgm:t>
    </dgm:pt>
    <dgm:pt modelId="{34107450-8697-493F-970B-23CAC6359DE7}" type="pres">
      <dgm:prSet presAssocID="{6EA7CF08-F5F2-4A1B-B587-DA68B57FED42}" presName="node" presStyleLbl="node1" presStyleIdx="2" presStyleCnt="4">
        <dgm:presLayoutVars>
          <dgm:bulletEnabled val="1"/>
        </dgm:presLayoutVars>
      </dgm:prSet>
      <dgm:spPr/>
      <dgm:t>
        <a:bodyPr/>
        <a:lstStyle/>
        <a:p>
          <a:endParaRPr lang="zh-CN" altLang="en-US"/>
        </a:p>
      </dgm:t>
    </dgm:pt>
    <dgm:pt modelId="{DA5FF020-748B-45A9-AE9C-C4E33B792E9F}" type="pres">
      <dgm:prSet presAssocID="{3186D0F6-D992-4BBF-B445-A592A594AE14}" presName="Name9" presStyleLbl="parChTrans1D2" presStyleIdx="3" presStyleCnt="4"/>
      <dgm:spPr/>
      <dgm:t>
        <a:bodyPr/>
        <a:lstStyle/>
        <a:p>
          <a:endParaRPr lang="zh-CN" altLang="en-US"/>
        </a:p>
      </dgm:t>
    </dgm:pt>
    <dgm:pt modelId="{91E6A097-01BE-421F-AD50-29E85B7FF2A5}" type="pres">
      <dgm:prSet presAssocID="{3186D0F6-D992-4BBF-B445-A592A594AE14}" presName="connTx" presStyleLbl="parChTrans1D2" presStyleIdx="3" presStyleCnt="4"/>
      <dgm:spPr/>
      <dgm:t>
        <a:bodyPr/>
        <a:lstStyle/>
        <a:p>
          <a:endParaRPr lang="zh-CN" altLang="en-US"/>
        </a:p>
      </dgm:t>
    </dgm:pt>
    <dgm:pt modelId="{BD6C2D6B-343B-4EE3-A8AB-F315FDF4E6AF}" type="pres">
      <dgm:prSet presAssocID="{C9BBD8CE-DD41-4601-808E-24771766A901}" presName="node" presStyleLbl="node1" presStyleIdx="3" presStyleCnt="4">
        <dgm:presLayoutVars>
          <dgm:bulletEnabled val="1"/>
        </dgm:presLayoutVars>
      </dgm:prSet>
      <dgm:spPr/>
      <dgm:t>
        <a:bodyPr/>
        <a:lstStyle/>
        <a:p>
          <a:endParaRPr lang="zh-CN" altLang="en-US"/>
        </a:p>
      </dgm:t>
    </dgm:pt>
  </dgm:ptLst>
  <dgm:cxnLst>
    <dgm:cxn modelId="{EDA29EA0-E46B-48A2-B321-D46F1E23C065}" type="presOf" srcId="{03F93958-97A1-4E8A-93AA-7047B2E21327}" destId="{7D5BF3A2-8513-4BAD-858A-22684114ACD1}" srcOrd="0" destOrd="0" presId="urn:microsoft.com/office/officeart/2005/8/layout/radial1"/>
    <dgm:cxn modelId="{B87940E3-BDDF-4520-BD1F-86FB5147EE4D}" type="presOf" srcId="{3186D0F6-D992-4BBF-B445-A592A594AE14}" destId="{91E6A097-01BE-421F-AD50-29E85B7FF2A5}" srcOrd="1" destOrd="0" presId="urn:microsoft.com/office/officeart/2005/8/layout/radial1"/>
    <dgm:cxn modelId="{BDFFE8F2-D302-4AE1-9C93-6333C9284F1A}" srcId="{1BE512AE-4640-4EB9-BFD5-D5FDE9C7981D}" destId="{1A12096B-ABE8-4BD2-8AB4-AD9DF396E704}" srcOrd="0" destOrd="0" parTransId="{8BD482FA-D9C5-42C7-9D97-E17567E4F376}" sibTransId="{4E16E4C0-9A7C-4C65-8CAD-539D67A588F8}"/>
    <dgm:cxn modelId="{2E8FED1D-4417-4E92-AA3B-0D068F7F8DEB}" srcId="{1BE512AE-4640-4EB9-BFD5-D5FDE9C7981D}" destId="{C9BBD8CE-DD41-4601-808E-24771766A901}" srcOrd="3" destOrd="0" parTransId="{3186D0F6-D992-4BBF-B445-A592A594AE14}" sibTransId="{EBD0F1D7-660B-423A-83C0-16CAAD4AD133}"/>
    <dgm:cxn modelId="{71DE4361-E8AD-4455-923C-35CDD8AE8C7A}" srcId="{1BE512AE-4640-4EB9-BFD5-D5FDE9C7981D}" destId="{EFE99B5C-AC7F-4C56-925A-1C8B8282656E}" srcOrd="1" destOrd="0" parTransId="{C7A6A4FD-C5D5-4C3A-91BC-FC24A0C0ECDC}" sibTransId="{A225D3DB-5786-4BEF-9DA3-D2B4B19DB968}"/>
    <dgm:cxn modelId="{F0270135-8C29-4005-9676-47EE726CD92D}" type="presOf" srcId="{C7A6A4FD-C5D5-4C3A-91BC-FC24A0C0ECDC}" destId="{718663F8-31D0-481B-A77C-AF2AD2508BF7}" srcOrd="1" destOrd="0" presId="urn:microsoft.com/office/officeart/2005/8/layout/radial1"/>
    <dgm:cxn modelId="{1B153A3B-FF57-4FBC-A448-4125419FD61A}" type="presOf" srcId="{C9BBD8CE-DD41-4601-808E-24771766A901}" destId="{BD6C2D6B-343B-4EE3-A8AB-F315FDF4E6AF}" srcOrd="0" destOrd="0" presId="urn:microsoft.com/office/officeart/2005/8/layout/radial1"/>
    <dgm:cxn modelId="{AEEE7D15-98E0-4532-8F62-C835B074F41C}" type="presOf" srcId="{8BD482FA-D9C5-42C7-9D97-E17567E4F376}" destId="{300AFF71-436B-4412-A288-AF4A4FC2DA86}" srcOrd="1" destOrd="0" presId="urn:microsoft.com/office/officeart/2005/8/layout/radial1"/>
    <dgm:cxn modelId="{F29D3810-CB38-4A44-BA45-F257E0A65E46}" type="presOf" srcId="{6EA7CF08-F5F2-4A1B-B587-DA68B57FED42}" destId="{34107450-8697-493F-970B-23CAC6359DE7}" srcOrd="0" destOrd="0" presId="urn:microsoft.com/office/officeart/2005/8/layout/radial1"/>
    <dgm:cxn modelId="{7E584148-74A8-4E26-BF78-ED9D6B5F16EE}" type="presOf" srcId="{5B72ECBC-0CA3-4873-91C8-89F4230B10D1}" destId="{2A9CC49B-F5A5-45CD-8476-A78A6FA6D891}" srcOrd="1" destOrd="0" presId="urn:microsoft.com/office/officeart/2005/8/layout/radial1"/>
    <dgm:cxn modelId="{933F3448-139E-4982-BA09-8142BC96EDA2}" srcId="{1BE512AE-4640-4EB9-BFD5-D5FDE9C7981D}" destId="{6EA7CF08-F5F2-4A1B-B587-DA68B57FED42}" srcOrd="2" destOrd="0" parTransId="{5B72ECBC-0CA3-4873-91C8-89F4230B10D1}" sibTransId="{C5287FC6-1AE3-4003-B8B5-1BC6C302D321}"/>
    <dgm:cxn modelId="{61B24261-1E91-4EE5-B7C0-D7E3C18C91EC}" type="presOf" srcId="{8BD482FA-D9C5-42C7-9D97-E17567E4F376}" destId="{3FCC9716-964B-402D-86CB-F2CAA72FAC5E}" srcOrd="0" destOrd="0" presId="urn:microsoft.com/office/officeart/2005/8/layout/radial1"/>
    <dgm:cxn modelId="{D068B704-EB51-43C0-99F3-14F299B34BA4}" type="presOf" srcId="{1BE512AE-4640-4EB9-BFD5-D5FDE9C7981D}" destId="{7250B04A-CD83-4136-9AB6-5593E002304B}" srcOrd="0" destOrd="0" presId="urn:microsoft.com/office/officeart/2005/8/layout/radial1"/>
    <dgm:cxn modelId="{FDAB4392-9021-4E46-AE0F-5D5EDD94807D}" type="presOf" srcId="{EFE99B5C-AC7F-4C56-925A-1C8B8282656E}" destId="{E9751A32-0E80-43BB-B3F4-E48E568DCC30}" srcOrd="0" destOrd="0" presId="urn:microsoft.com/office/officeart/2005/8/layout/radial1"/>
    <dgm:cxn modelId="{2D3888DD-95CC-483C-BF5E-17EA79C7E8F2}" srcId="{03F93958-97A1-4E8A-93AA-7047B2E21327}" destId="{1BE512AE-4640-4EB9-BFD5-D5FDE9C7981D}" srcOrd="0" destOrd="0" parTransId="{693552C0-8793-4DDF-BECB-16DAEE680F3C}" sibTransId="{B7284FB7-5CE1-4BF4-A66C-F15CFE27E992}"/>
    <dgm:cxn modelId="{1CA22D98-88E5-4CD2-8037-9B50F6A1D5DB}" type="presOf" srcId="{5B72ECBC-0CA3-4873-91C8-89F4230B10D1}" destId="{E207B441-EDF8-44AC-9BAB-635DD625B32E}" srcOrd="0" destOrd="0" presId="urn:microsoft.com/office/officeart/2005/8/layout/radial1"/>
    <dgm:cxn modelId="{A3EE7531-DF3D-4A8F-8AF9-63C8E817E80B}" type="presOf" srcId="{C7A6A4FD-C5D5-4C3A-91BC-FC24A0C0ECDC}" destId="{B409216C-3BEC-45CD-A727-9059EDD36241}" srcOrd="0" destOrd="0" presId="urn:microsoft.com/office/officeart/2005/8/layout/radial1"/>
    <dgm:cxn modelId="{CDFDA114-5F5C-4C11-A623-8F59856BB6B1}" type="presOf" srcId="{1A12096B-ABE8-4BD2-8AB4-AD9DF396E704}" destId="{B32D43FD-5C8A-4F04-B058-60F6B16875EF}" srcOrd="0" destOrd="0" presId="urn:microsoft.com/office/officeart/2005/8/layout/radial1"/>
    <dgm:cxn modelId="{CF53D828-BB18-4750-AC7F-1D7B636E49D5}" type="presOf" srcId="{3186D0F6-D992-4BBF-B445-A592A594AE14}" destId="{DA5FF020-748B-45A9-AE9C-C4E33B792E9F}" srcOrd="0" destOrd="0" presId="urn:microsoft.com/office/officeart/2005/8/layout/radial1"/>
    <dgm:cxn modelId="{EF3E2C36-A786-419D-AB2C-B368BE8C170B}" type="presParOf" srcId="{7D5BF3A2-8513-4BAD-858A-22684114ACD1}" destId="{7250B04A-CD83-4136-9AB6-5593E002304B}" srcOrd="0" destOrd="0" presId="urn:microsoft.com/office/officeart/2005/8/layout/radial1"/>
    <dgm:cxn modelId="{9D8D0925-9928-4AD2-A245-66A096125E92}" type="presParOf" srcId="{7D5BF3A2-8513-4BAD-858A-22684114ACD1}" destId="{3FCC9716-964B-402D-86CB-F2CAA72FAC5E}" srcOrd="1" destOrd="0" presId="urn:microsoft.com/office/officeart/2005/8/layout/radial1"/>
    <dgm:cxn modelId="{6A478457-A125-4C6D-9E71-D30635C39ECE}" type="presParOf" srcId="{3FCC9716-964B-402D-86CB-F2CAA72FAC5E}" destId="{300AFF71-436B-4412-A288-AF4A4FC2DA86}" srcOrd="0" destOrd="0" presId="urn:microsoft.com/office/officeart/2005/8/layout/radial1"/>
    <dgm:cxn modelId="{E2B1B1D5-1806-45AA-A28B-4C9C414906AC}" type="presParOf" srcId="{7D5BF3A2-8513-4BAD-858A-22684114ACD1}" destId="{B32D43FD-5C8A-4F04-B058-60F6B16875EF}" srcOrd="2" destOrd="0" presId="urn:microsoft.com/office/officeart/2005/8/layout/radial1"/>
    <dgm:cxn modelId="{1C14452E-66F3-43E2-B6C0-9EAA67DBBF46}" type="presParOf" srcId="{7D5BF3A2-8513-4BAD-858A-22684114ACD1}" destId="{B409216C-3BEC-45CD-A727-9059EDD36241}" srcOrd="3" destOrd="0" presId="urn:microsoft.com/office/officeart/2005/8/layout/radial1"/>
    <dgm:cxn modelId="{5480ACA0-FA02-46AF-98AF-2ABBBA1A9614}" type="presParOf" srcId="{B409216C-3BEC-45CD-A727-9059EDD36241}" destId="{718663F8-31D0-481B-A77C-AF2AD2508BF7}" srcOrd="0" destOrd="0" presId="urn:microsoft.com/office/officeart/2005/8/layout/radial1"/>
    <dgm:cxn modelId="{8E9B5E93-90BE-479E-8261-8FF3B6A4B853}" type="presParOf" srcId="{7D5BF3A2-8513-4BAD-858A-22684114ACD1}" destId="{E9751A32-0E80-43BB-B3F4-E48E568DCC30}" srcOrd="4" destOrd="0" presId="urn:microsoft.com/office/officeart/2005/8/layout/radial1"/>
    <dgm:cxn modelId="{D7988CFD-A6C0-41E5-B600-F384D04B5569}" type="presParOf" srcId="{7D5BF3A2-8513-4BAD-858A-22684114ACD1}" destId="{E207B441-EDF8-44AC-9BAB-635DD625B32E}" srcOrd="5" destOrd="0" presId="urn:microsoft.com/office/officeart/2005/8/layout/radial1"/>
    <dgm:cxn modelId="{C55BD3A3-CE5F-460D-9415-09D512FA0BF2}" type="presParOf" srcId="{E207B441-EDF8-44AC-9BAB-635DD625B32E}" destId="{2A9CC49B-F5A5-45CD-8476-A78A6FA6D891}" srcOrd="0" destOrd="0" presId="urn:microsoft.com/office/officeart/2005/8/layout/radial1"/>
    <dgm:cxn modelId="{EBE3A0B6-39A9-4B82-9B07-1C33C3952652}" type="presParOf" srcId="{7D5BF3A2-8513-4BAD-858A-22684114ACD1}" destId="{34107450-8697-493F-970B-23CAC6359DE7}" srcOrd="6" destOrd="0" presId="urn:microsoft.com/office/officeart/2005/8/layout/radial1"/>
    <dgm:cxn modelId="{37B2F241-68C1-4449-A6F2-0CF87B504A48}" type="presParOf" srcId="{7D5BF3A2-8513-4BAD-858A-22684114ACD1}" destId="{DA5FF020-748B-45A9-AE9C-C4E33B792E9F}" srcOrd="7" destOrd="0" presId="urn:microsoft.com/office/officeart/2005/8/layout/radial1"/>
    <dgm:cxn modelId="{3A0A52D3-5009-4008-9E31-550F0D97B677}" type="presParOf" srcId="{DA5FF020-748B-45A9-AE9C-C4E33B792E9F}" destId="{91E6A097-01BE-421F-AD50-29E85B7FF2A5}" srcOrd="0" destOrd="0" presId="urn:microsoft.com/office/officeart/2005/8/layout/radial1"/>
    <dgm:cxn modelId="{A002C824-AD13-4756-9DDD-B6B0FEA09AE2}" type="presParOf" srcId="{7D5BF3A2-8513-4BAD-858A-22684114ACD1}" destId="{BD6C2D6B-343B-4EE3-A8AB-F315FDF4E6AF}" srcOrd="8" destOrd="0" presId="urn:microsoft.com/office/officeart/2005/8/layout/radia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BF06B5-C9F1-4C39-8566-2F4A56496249}" type="doc">
      <dgm:prSet loTypeId="urn:microsoft.com/office/officeart/2011/layout/CircleProcess" loCatId="officeonline" qsTypeId="urn:microsoft.com/office/officeart/2005/8/quickstyle/simple1" qsCatId="simple" csTypeId="urn:microsoft.com/office/officeart/2005/8/colors/accent1_2" csCatId="accent1" phldr="1"/>
      <dgm:spPr/>
      <dgm:t>
        <a:bodyPr/>
        <a:lstStyle/>
        <a:p>
          <a:endParaRPr lang="zh-CN" altLang="en-US"/>
        </a:p>
      </dgm:t>
    </dgm:pt>
    <dgm:pt modelId="{7E725614-756E-40CD-8728-776F8D68C17E}">
      <dgm:prSet phldrT="[文本]"/>
      <dgm:spPr/>
      <dgm:t>
        <a:bodyPr/>
        <a:lstStyle/>
        <a:p>
          <a:r>
            <a:rPr lang="zh-CN" altLang="zh-CN" dirty="0" smtClean="0"/>
            <a:t>对</a:t>
          </a:r>
          <a:r>
            <a:rPr lang="en-US" altLang="zh-CN" dirty="0" smtClean="0"/>
            <a:t>sip2</a:t>
          </a:r>
          <a:r>
            <a:rPr lang="zh-CN" altLang="zh-CN" dirty="0" smtClean="0"/>
            <a:t>接口协议进行了扩展</a:t>
          </a:r>
          <a:endParaRPr lang="zh-CN" altLang="en-US" dirty="0"/>
        </a:p>
      </dgm:t>
    </dgm:pt>
    <dgm:pt modelId="{3CE96F24-4095-4ABE-99A2-4B963834A39F}" type="parTrans" cxnId="{0A76AE9D-424A-4A5D-ADE3-116EE733E5A3}">
      <dgm:prSet/>
      <dgm:spPr/>
      <dgm:t>
        <a:bodyPr/>
        <a:lstStyle/>
        <a:p>
          <a:endParaRPr lang="zh-CN" altLang="en-US"/>
        </a:p>
      </dgm:t>
    </dgm:pt>
    <dgm:pt modelId="{F14F0083-C09B-4CFE-AE0E-08024454F62D}" type="sibTrans" cxnId="{0A76AE9D-424A-4A5D-ADE3-116EE733E5A3}">
      <dgm:prSet/>
      <dgm:spPr/>
      <dgm:t>
        <a:bodyPr/>
        <a:lstStyle/>
        <a:p>
          <a:endParaRPr lang="zh-CN" altLang="en-US"/>
        </a:p>
      </dgm:t>
    </dgm:pt>
    <dgm:pt modelId="{0EF53D32-7633-4F3D-BEDF-65E677401EBF}">
      <dgm:prSet phldrT="[文本]"/>
      <dgm:spPr/>
      <dgm:t>
        <a:bodyPr/>
        <a:lstStyle/>
        <a:p>
          <a:r>
            <a:rPr lang="zh-CN" altLang="zh-CN" dirty="0" smtClean="0"/>
            <a:t>对服务程序进行了升级</a:t>
          </a:r>
          <a:endParaRPr lang="zh-CN" altLang="en-US" dirty="0"/>
        </a:p>
      </dgm:t>
    </dgm:pt>
    <dgm:pt modelId="{19B6FC41-2618-4984-BD4A-EA7C9C9B589A}" type="parTrans" cxnId="{A5CA62CC-3EB6-4234-AB81-4D939A3F296C}">
      <dgm:prSet/>
      <dgm:spPr/>
      <dgm:t>
        <a:bodyPr/>
        <a:lstStyle/>
        <a:p>
          <a:endParaRPr lang="zh-CN" altLang="en-US"/>
        </a:p>
      </dgm:t>
    </dgm:pt>
    <dgm:pt modelId="{67618D75-2C0C-42AF-9887-7B892C82E770}" type="sibTrans" cxnId="{A5CA62CC-3EB6-4234-AB81-4D939A3F296C}">
      <dgm:prSet/>
      <dgm:spPr/>
      <dgm:t>
        <a:bodyPr/>
        <a:lstStyle/>
        <a:p>
          <a:endParaRPr lang="zh-CN" altLang="en-US"/>
        </a:p>
      </dgm:t>
    </dgm:pt>
    <dgm:pt modelId="{16149A14-7696-4658-8369-063E10041546}">
      <dgm:prSet phldrT="[文本]"/>
      <dgm:spPr/>
      <dgm:t>
        <a:bodyPr/>
        <a:lstStyle/>
        <a:p>
          <a:r>
            <a:rPr lang="zh-CN" altLang="zh-CN" dirty="0" smtClean="0"/>
            <a:t>实现了通过参数传递来区分不同馆藏地点产生的业务消息</a:t>
          </a:r>
          <a:endParaRPr lang="zh-CN" altLang="en-US" dirty="0"/>
        </a:p>
      </dgm:t>
    </dgm:pt>
    <dgm:pt modelId="{2EE8CE64-5E2E-4F09-B365-FFB9329AEBFD}" type="parTrans" cxnId="{36613CDA-C42B-4CB4-9893-ED78FD2ECDD5}">
      <dgm:prSet/>
      <dgm:spPr/>
      <dgm:t>
        <a:bodyPr/>
        <a:lstStyle/>
        <a:p>
          <a:endParaRPr lang="zh-CN" altLang="en-US"/>
        </a:p>
      </dgm:t>
    </dgm:pt>
    <dgm:pt modelId="{36951EF0-C7C6-4101-9334-420A739CF6C3}" type="sibTrans" cxnId="{36613CDA-C42B-4CB4-9893-ED78FD2ECDD5}">
      <dgm:prSet/>
      <dgm:spPr/>
      <dgm:t>
        <a:bodyPr/>
        <a:lstStyle/>
        <a:p>
          <a:endParaRPr lang="zh-CN" altLang="en-US"/>
        </a:p>
      </dgm:t>
    </dgm:pt>
    <dgm:pt modelId="{B03773D4-4587-435E-AA49-A4C7DEA97CC7}">
      <dgm:prSet phldrT="[文本]"/>
      <dgm:spPr/>
      <dgm:t>
        <a:bodyPr/>
        <a:lstStyle/>
        <a:p>
          <a:r>
            <a:rPr lang="zh-CN" altLang="zh-CN" dirty="0" smtClean="0"/>
            <a:t>阿法迪和海恒分别对各自系统的消息发送和消息解析部分进行配套改造</a:t>
          </a:r>
          <a:endParaRPr lang="zh-CN" altLang="en-US" dirty="0"/>
        </a:p>
      </dgm:t>
    </dgm:pt>
    <dgm:pt modelId="{20843A77-D590-44F7-A875-9CCFF57609CE}" type="parTrans" cxnId="{F4654B41-0B81-46C7-A943-67E45997EF3D}">
      <dgm:prSet/>
      <dgm:spPr/>
      <dgm:t>
        <a:bodyPr/>
        <a:lstStyle/>
        <a:p>
          <a:endParaRPr lang="zh-CN" altLang="en-US"/>
        </a:p>
      </dgm:t>
    </dgm:pt>
    <dgm:pt modelId="{93EFD692-0DBC-45D7-8CD4-6CDF96DB315A}" type="sibTrans" cxnId="{F4654B41-0B81-46C7-A943-67E45997EF3D}">
      <dgm:prSet/>
      <dgm:spPr/>
      <dgm:t>
        <a:bodyPr/>
        <a:lstStyle/>
        <a:p>
          <a:endParaRPr lang="zh-CN" altLang="en-US"/>
        </a:p>
      </dgm:t>
    </dgm:pt>
    <dgm:pt modelId="{74686425-62D3-495D-B6A8-530E1EFD7FD2}" type="pres">
      <dgm:prSet presAssocID="{6BBF06B5-C9F1-4C39-8566-2F4A56496249}" presName="Name0" presStyleCnt="0">
        <dgm:presLayoutVars>
          <dgm:chMax val="11"/>
          <dgm:chPref val="11"/>
          <dgm:dir/>
          <dgm:resizeHandles/>
        </dgm:presLayoutVars>
      </dgm:prSet>
      <dgm:spPr/>
      <dgm:t>
        <a:bodyPr/>
        <a:lstStyle/>
        <a:p>
          <a:endParaRPr lang="zh-CN" altLang="en-US"/>
        </a:p>
      </dgm:t>
    </dgm:pt>
    <dgm:pt modelId="{CBA5D0E5-E273-45F1-AEFE-0E5D33A1CECB}" type="pres">
      <dgm:prSet presAssocID="{B03773D4-4587-435E-AA49-A4C7DEA97CC7}" presName="Accent4" presStyleCnt="0"/>
      <dgm:spPr/>
    </dgm:pt>
    <dgm:pt modelId="{0B6C1BB7-9AAC-4C32-8F1A-12301F08F6A8}" type="pres">
      <dgm:prSet presAssocID="{B03773D4-4587-435E-AA49-A4C7DEA97CC7}" presName="Accent" presStyleLbl="node1" presStyleIdx="0" presStyleCnt="4"/>
      <dgm:spPr/>
    </dgm:pt>
    <dgm:pt modelId="{3619D2DA-D0AB-46A0-AED7-1411DEBDA0AF}" type="pres">
      <dgm:prSet presAssocID="{B03773D4-4587-435E-AA49-A4C7DEA97CC7}" presName="ParentBackground4" presStyleCnt="0"/>
      <dgm:spPr/>
    </dgm:pt>
    <dgm:pt modelId="{33022B2C-EC7A-464C-A815-75656B0522DD}" type="pres">
      <dgm:prSet presAssocID="{B03773D4-4587-435E-AA49-A4C7DEA97CC7}" presName="ParentBackground" presStyleLbl="fgAcc1" presStyleIdx="0" presStyleCnt="4"/>
      <dgm:spPr/>
      <dgm:t>
        <a:bodyPr/>
        <a:lstStyle/>
        <a:p>
          <a:endParaRPr lang="zh-CN" altLang="en-US"/>
        </a:p>
      </dgm:t>
    </dgm:pt>
    <dgm:pt modelId="{8B3271A9-0C3A-4720-9498-BD8ADA207A2D}" type="pres">
      <dgm:prSet presAssocID="{B03773D4-4587-435E-AA49-A4C7DEA97CC7}" presName="Parent4" presStyleLbl="revTx" presStyleIdx="0" presStyleCnt="0">
        <dgm:presLayoutVars>
          <dgm:chMax val="1"/>
          <dgm:chPref val="1"/>
          <dgm:bulletEnabled val="1"/>
        </dgm:presLayoutVars>
      </dgm:prSet>
      <dgm:spPr/>
      <dgm:t>
        <a:bodyPr/>
        <a:lstStyle/>
        <a:p>
          <a:endParaRPr lang="zh-CN" altLang="en-US"/>
        </a:p>
      </dgm:t>
    </dgm:pt>
    <dgm:pt modelId="{C526DCB6-E743-4E81-AF72-3F2071824212}" type="pres">
      <dgm:prSet presAssocID="{16149A14-7696-4658-8369-063E10041546}" presName="Accent3" presStyleCnt="0"/>
      <dgm:spPr/>
    </dgm:pt>
    <dgm:pt modelId="{411B3E14-34C6-4A33-9AC6-7942AFAEB2F5}" type="pres">
      <dgm:prSet presAssocID="{16149A14-7696-4658-8369-063E10041546}" presName="Accent" presStyleLbl="node1" presStyleIdx="1" presStyleCnt="4"/>
      <dgm:spPr/>
    </dgm:pt>
    <dgm:pt modelId="{C40B0823-8F38-482A-BD2B-87395F819C33}" type="pres">
      <dgm:prSet presAssocID="{16149A14-7696-4658-8369-063E10041546}" presName="ParentBackground3" presStyleCnt="0"/>
      <dgm:spPr/>
    </dgm:pt>
    <dgm:pt modelId="{E4841AC9-BF4B-4717-BDD4-223425F572B3}" type="pres">
      <dgm:prSet presAssocID="{16149A14-7696-4658-8369-063E10041546}" presName="ParentBackground" presStyleLbl="fgAcc1" presStyleIdx="1" presStyleCnt="4"/>
      <dgm:spPr/>
      <dgm:t>
        <a:bodyPr/>
        <a:lstStyle/>
        <a:p>
          <a:endParaRPr lang="zh-CN" altLang="en-US"/>
        </a:p>
      </dgm:t>
    </dgm:pt>
    <dgm:pt modelId="{C9D050D5-2F52-4D25-8C69-A2938BD98D7F}" type="pres">
      <dgm:prSet presAssocID="{16149A14-7696-4658-8369-063E10041546}" presName="Parent3" presStyleLbl="revTx" presStyleIdx="0" presStyleCnt="0">
        <dgm:presLayoutVars>
          <dgm:chMax val="1"/>
          <dgm:chPref val="1"/>
          <dgm:bulletEnabled val="1"/>
        </dgm:presLayoutVars>
      </dgm:prSet>
      <dgm:spPr/>
      <dgm:t>
        <a:bodyPr/>
        <a:lstStyle/>
        <a:p>
          <a:endParaRPr lang="zh-CN" altLang="en-US"/>
        </a:p>
      </dgm:t>
    </dgm:pt>
    <dgm:pt modelId="{8569C5C9-95FA-4C33-8B82-48DA37684331}" type="pres">
      <dgm:prSet presAssocID="{0EF53D32-7633-4F3D-BEDF-65E677401EBF}" presName="Accent2" presStyleCnt="0"/>
      <dgm:spPr/>
    </dgm:pt>
    <dgm:pt modelId="{145FF388-5D21-4716-98E2-321E5FBD7E7D}" type="pres">
      <dgm:prSet presAssocID="{0EF53D32-7633-4F3D-BEDF-65E677401EBF}" presName="Accent" presStyleLbl="node1" presStyleIdx="2" presStyleCnt="4"/>
      <dgm:spPr/>
    </dgm:pt>
    <dgm:pt modelId="{BCA3BEE7-1502-4304-849B-AD00D23E8B5D}" type="pres">
      <dgm:prSet presAssocID="{0EF53D32-7633-4F3D-BEDF-65E677401EBF}" presName="ParentBackground2" presStyleCnt="0"/>
      <dgm:spPr/>
    </dgm:pt>
    <dgm:pt modelId="{4E55C7A5-C39D-4DFD-BBD4-D0D3CBF55618}" type="pres">
      <dgm:prSet presAssocID="{0EF53D32-7633-4F3D-BEDF-65E677401EBF}" presName="ParentBackground" presStyleLbl="fgAcc1" presStyleIdx="2" presStyleCnt="4"/>
      <dgm:spPr/>
      <dgm:t>
        <a:bodyPr/>
        <a:lstStyle/>
        <a:p>
          <a:endParaRPr lang="zh-CN" altLang="en-US"/>
        </a:p>
      </dgm:t>
    </dgm:pt>
    <dgm:pt modelId="{8E1FFF86-CC1D-4ECA-9CD4-459EABD29ACE}" type="pres">
      <dgm:prSet presAssocID="{0EF53D32-7633-4F3D-BEDF-65E677401EBF}" presName="Parent2" presStyleLbl="revTx" presStyleIdx="0" presStyleCnt="0">
        <dgm:presLayoutVars>
          <dgm:chMax val="1"/>
          <dgm:chPref val="1"/>
          <dgm:bulletEnabled val="1"/>
        </dgm:presLayoutVars>
      </dgm:prSet>
      <dgm:spPr/>
      <dgm:t>
        <a:bodyPr/>
        <a:lstStyle/>
        <a:p>
          <a:endParaRPr lang="zh-CN" altLang="en-US"/>
        </a:p>
      </dgm:t>
    </dgm:pt>
    <dgm:pt modelId="{47958BA4-88AB-4C58-AD60-C7D5C6A83A3A}" type="pres">
      <dgm:prSet presAssocID="{7E725614-756E-40CD-8728-776F8D68C17E}" presName="Accent1" presStyleCnt="0"/>
      <dgm:spPr/>
    </dgm:pt>
    <dgm:pt modelId="{FC35FBBD-4754-4A5B-85AC-227FEE9B831D}" type="pres">
      <dgm:prSet presAssocID="{7E725614-756E-40CD-8728-776F8D68C17E}" presName="Accent" presStyleLbl="node1" presStyleIdx="3" presStyleCnt="4"/>
      <dgm:spPr/>
    </dgm:pt>
    <dgm:pt modelId="{E953C6F3-5F56-4C4F-B135-E0753DD4EEEC}" type="pres">
      <dgm:prSet presAssocID="{7E725614-756E-40CD-8728-776F8D68C17E}" presName="ParentBackground1" presStyleCnt="0"/>
      <dgm:spPr/>
    </dgm:pt>
    <dgm:pt modelId="{4FFAFFF5-1C93-412E-AC06-11291FFCC186}" type="pres">
      <dgm:prSet presAssocID="{7E725614-756E-40CD-8728-776F8D68C17E}" presName="ParentBackground" presStyleLbl="fgAcc1" presStyleIdx="3" presStyleCnt="4"/>
      <dgm:spPr/>
      <dgm:t>
        <a:bodyPr/>
        <a:lstStyle/>
        <a:p>
          <a:endParaRPr lang="zh-CN" altLang="en-US"/>
        </a:p>
      </dgm:t>
    </dgm:pt>
    <dgm:pt modelId="{D0DBA61C-CB3F-484D-A5C2-2815121C2B31}" type="pres">
      <dgm:prSet presAssocID="{7E725614-756E-40CD-8728-776F8D68C17E}" presName="Parent1" presStyleLbl="revTx" presStyleIdx="0" presStyleCnt="0">
        <dgm:presLayoutVars>
          <dgm:chMax val="1"/>
          <dgm:chPref val="1"/>
          <dgm:bulletEnabled val="1"/>
        </dgm:presLayoutVars>
      </dgm:prSet>
      <dgm:spPr/>
      <dgm:t>
        <a:bodyPr/>
        <a:lstStyle/>
        <a:p>
          <a:endParaRPr lang="zh-CN" altLang="en-US"/>
        </a:p>
      </dgm:t>
    </dgm:pt>
  </dgm:ptLst>
  <dgm:cxnLst>
    <dgm:cxn modelId="{205EE5B4-996C-49C9-816E-5F3A6B25EC04}" type="presOf" srcId="{16149A14-7696-4658-8369-063E10041546}" destId="{E4841AC9-BF4B-4717-BDD4-223425F572B3}" srcOrd="0" destOrd="0" presId="urn:microsoft.com/office/officeart/2011/layout/CircleProcess"/>
    <dgm:cxn modelId="{ACEA70FA-54F6-4970-B63F-CE7730F648B8}" type="presOf" srcId="{7E725614-756E-40CD-8728-776F8D68C17E}" destId="{D0DBA61C-CB3F-484D-A5C2-2815121C2B31}" srcOrd="1" destOrd="0" presId="urn:microsoft.com/office/officeart/2011/layout/CircleProcess"/>
    <dgm:cxn modelId="{CDD1AE56-4872-4DCE-83C8-30844708EA4A}" type="presOf" srcId="{B03773D4-4587-435E-AA49-A4C7DEA97CC7}" destId="{8B3271A9-0C3A-4720-9498-BD8ADA207A2D}" srcOrd="1" destOrd="0" presId="urn:microsoft.com/office/officeart/2011/layout/CircleProcess"/>
    <dgm:cxn modelId="{2797A37E-260B-453B-B094-BC373077E802}" type="presOf" srcId="{0EF53D32-7633-4F3D-BEDF-65E677401EBF}" destId="{4E55C7A5-C39D-4DFD-BBD4-D0D3CBF55618}" srcOrd="0" destOrd="0" presId="urn:microsoft.com/office/officeart/2011/layout/CircleProcess"/>
    <dgm:cxn modelId="{F4654B41-0B81-46C7-A943-67E45997EF3D}" srcId="{6BBF06B5-C9F1-4C39-8566-2F4A56496249}" destId="{B03773D4-4587-435E-AA49-A4C7DEA97CC7}" srcOrd="3" destOrd="0" parTransId="{20843A77-D590-44F7-A875-9CCFF57609CE}" sibTransId="{93EFD692-0DBC-45D7-8CD4-6CDF96DB315A}"/>
    <dgm:cxn modelId="{D5A3A4EF-453F-4E3A-863F-4103D46E8518}" type="presOf" srcId="{B03773D4-4587-435E-AA49-A4C7DEA97CC7}" destId="{33022B2C-EC7A-464C-A815-75656B0522DD}" srcOrd="0" destOrd="0" presId="urn:microsoft.com/office/officeart/2011/layout/CircleProcess"/>
    <dgm:cxn modelId="{4914171D-7E6A-4CE8-8127-9ECCB55E0150}" type="presOf" srcId="{0EF53D32-7633-4F3D-BEDF-65E677401EBF}" destId="{8E1FFF86-CC1D-4ECA-9CD4-459EABD29ACE}" srcOrd="1" destOrd="0" presId="urn:microsoft.com/office/officeart/2011/layout/CircleProcess"/>
    <dgm:cxn modelId="{0F4E9F99-BF63-4DAC-A594-D2F967678612}" type="presOf" srcId="{6BBF06B5-C9F1-4C39-8566-2F4A56496249}" destId="{74686425-62D3-495D-B6A8-530E1EFD7FD2}" srcOrd="0" destOrd="0" presId="urn:microsoft.com/office/officeart/2011/layout/CircleProcess"/>
    <dgm:cxn modelId="{36613CDA-C42B-4CB4-9893-ED78FD2ECDD5}" srcId="{6BBF06B5-C9F1-4C39-8566-2F4A56496249}" destId="{16149A14-7696-4658-8369-063E10041546}" srcOrd="2" destOrd="0" parTransId="{2EE8CE64-5E2E-4F09-B365-FFB9329AEBFD}" sibTransId="{36951EF0-C7C6-4101-9334-420A739CF6C3}"/>
    <dgm:cxn modelId="{3590CC29-539D-46AB-B394-7905D75F875D}" type="presOf" srcId="{7E725614-756E-40CD-8728-776F8D68C17E}" destId="{4FFAFFF5-1C93-412E-AC06-11291FFCC186}" srcOrd="0" destOrd="0" presId="urn:microsoft.com/office/officeart/2011/layout/CircleProcess"/>
    <dgm:cxn modelId="{B5C4B1C8-155C-40CB-BB17-CA43B9E88AFB}" type="presOf" srcId="{16149A14-7696-4658-8369-063E10041546}" destId="{C9D050D5-2F52-4D25-8C69-A2938BD98D7F}" srcOrd="1" destOrd="0" presId="urn:microsoft.com/office/officeart/2011/layout/CircleProcess"/>
    <dgm:cxn modelId="{A5CA62CC-3EB6-4234-AB81-4D939A3F296C}" srcId="{6BBF06B5-C9F1-4C39-8566-2F4A56496249}" destId="{0EF53D32-7633-4F3D-BEDF-65E677401EBF}" srcOrd="1" destOrd="0" parTransId="{19B6FC41-2618-4984-BD4A-EA7C9C9B589A}" sibTransId="{67618D75-2C0C-42AF-9887-7B892C82E770}"/>
    <dgm:cxn modelId="{0A76AE9D-424A-4A5D-ADE3-116EE733E5A3}" srcId="{6BBF06B5-C9F1-4C39-8566-2F4A56496249}" destId="{7E725614-756E-40CD-8728-776F8D68C17E}" srcOrd="0" destOrd="0" parTransId="{3CE96F24-4095-4ABE-99A2-4B963834A39F}" sibTransId="{F14F0083-C09B-4CFE-AE0E-08024454F62D}"/>
    <dgm:cxn modelId="{1E887042-8636-47A7-8D03-6AC77490081F}" type="presParOf" srcId="{74686425-62D3-495D-B6A8-530E1EFD7FD2}" destId="{CBA5D0E5-E273-45F1-AEFE-0E5D33A1CECB}" srcOrd="0" destOrd="0" presId="urn:microsoft.com/office/officeart/2011/layout/CircleProcess"/>
    <dgm:cxn modelId="{53033742-E3DF-4B65-B656-9FA62BB74704}" type="presParOf" srcId="{CBA5D0E5-E273-45F1-AEFE-0E5D33A1CECB}" destId="{0B6C1BB7-9AAC-4C32-8F1A-12301F08F6A8}" srcOrd="0" destOrd="0" presId="urn:microsoft.com/office/officeart/2011/layout/CircleProcess"/>
    <dgm:cxn modelId="{3B327E71-AA80-4FB3-96C8-4970251B2586}" type="presParOf" srcId="{74686425-62D3-495D-B6A8-530E1EFD7FD2}" destId="{3619D2DA-D0AB-46A0-AED7-1411DEBDA0AF}" srcOrd="1" destOrd="0" presId="urn:microsoft.com/office/officeart/2011/layout/CircleProcess"/>
    <dgm:cxn modelId="{74D25DD5-AC72-4DBB-AEC1-0EEC5FE9674A}" type="presParOf" srcId="{3619D2DA-D0AB-46A0-AED7-1411DEBDA0AF}" destId="{33022B2C-EC7A-464C-A815-75656B0522DD}" srcOrd="0" destOrd="0" presId="urn:microsoft.com/office/officeart/2011/layout/CircleProcess"/>
    <dgm:cxn modelId="{76C456C5-BD55-4F24-B6D4-106D5F39383C}" type="presParOf" srcId="{74686425-62D3-495D-B6A8-530E1EFD7FD2}" destId="{8B3271A9-0C3A-4720-9498-BD8ADA207A2D}" srcOrd="2" destOrd="0" presId="urn:microsoft.com/office/officeart/2011/layout/CircleProcess"/>
    <dgm:cxn modelId="{574DA143-85ED-45EF-9B50-FC1862DE3394}" type="presParOf" srcId="{74686425-62D3-495D-B6A8-530E1EFD7FD2}" destId="{C526DCB6-E743-4E81-AF72-3F2071824212}" srcOrd="3" destOrd="0" presId="urn:microsoft.com/office/officeart/2011/layout/CircleProcess"/>
    <dgm:cxn modelId="{3C04CCD9-D3C2-4C21-9C5A-6C6BDDF90E30}" type="presParOf" srcId="{C526DCB6-E743-4E81-AF72-3F2071824212}" destId="{411B3E14-34C6-4A33-9AC6-7942AFAEB2F5}" srcOrd="0" destOrd="0" presId="urn:microsoft.com/office/officeart/2011/layout/CircleProcess"/>
    <dgm:cxn modelId="{1217131C-D236-403D-9C14-968AABFB4BDB}" type="presParOf" srcId="{74686425-62D3-495D-B6A8-530E1EFD7FD2}" destId="{C40B0823-8F38-482A-BD2B-87395F819C33}" srcOrd="4" destOrd="0" presId="urn:microsoft.com/office/officeart/2011/layout/CircleProcess"/>
    <dgm:cxn modelId="{A3C8ECFC-6A31-4915-8E50-90126379341B}" type="presParOf" srcId="{C40B0823-8F38-482A-BD2B-87395F819C33}" destId="{E4841AC9-BF4B-4717-BDD4-223425F572B3}" srcOrd="0" destOrd="0" presId="urn:microsoft.com/office/officeart/2011/layout/CircleProcess"/>
    <dgm:cxn modelId="{C192880D-7100-4D21-97D1-A8055447229C}" type="presParOf" srcId="{74686425-62D3-495D-B6A8-530E1EFD7FD2}" destId="{C9D050D5-2F52-4D25-8C69-A2938BD98D7F}" srcOrd="5" destOrd="0" presId="urn:microsoft.com/office/officeart/2011/layout/CircleProcess"/>
    <dgm:cxn modelId="{9DA29B85-AD94-478E-B4BE-3CC81FF1FEB3}" type="presParOf" srcId="{74686425-62D3-495D-B6A8-530E1EFD7FD2}" destId="{8569C5C9-95FA-4C33-8B82-48DA37684331}" srcOrd="6" destOrd="0" presId="urn:microsoft.com/office/officeart/2011/layout/CircleProcess"/>
    <dgm:cxn modelId="{C1FA81B1-0D95-447E-9CA3-9976C1CB1BCA}" type="presParOf" srcId="{8569C5C9-95FA-4C33-8B82-48DA37684331}" destId="{145FF388-5D21-4716-98E2-321E5FBD7E7D}" srcOrd="0" destOrd="0" presId="urn:microsoft.com/office/officeart/2011/layout/CircleProcess"/>
    <dgm:cxn modelId="{7A514015-C8B0-4C7D-8FD3-5D2E1F555CDE}" type="presParOf" srcId="{74686425-62D3-495D-B6A8-530E1EFD7FD2}" destId="{BCA3BEE7-1502-4304-849B-AD00D23E8B5D}" srcOrd="7" destOrd="0" presId="urn:microsoft.com/office/officeart/2011/layout/CircleProcess"/>
    <dgm:cxn modelId="{904BF5F7-A60E-45C4-B1E3-28CF5B0989E5}" type="presParOf" srcId="{BCA3BEE7-1502-4304-849B-AD00D23E8B5D}" destId="{4E55C7A5-C39D-4DFD-BBD4-D0D3CBF55618}" srcOrd="0" destOrd="0" presId="urn:microsoft.com/office/officeart/2011/layout/CircleProcess"/>
    <dgm:cxn modelId="{9B634049-98FF-4011-8DE9-13F7CD9E9F94}" type="presParOf" srcId="{74686425-62D3-495D-B6A8-530E1EFD7FD2}" destId="{8E1FFF86-CC1D-4ECA-9CD4-459EABD29ACE}" srcOrd="8" destOrd="0" presId="urn:microsoft.com/office/officeart/2011/layout/CircleProcess"/>
    <dgm:cxn modelId="{F94F82FC-97AE-4919-923E-4E0E885D92B0}" type="presParOf" srcId="{74686425-62D3-495D-B6A8-530E1EFD7FD2}" destId="{47958BA4-88AB-4C58-AD60-C7D5C6A83A3A}" srcOrd="9" destOrd="0" presId="urn:microsoft.com/office/officeart/2011/layout/CircleProcess"/>
    <dgm:cxn modelId="{5238BE17-9D54-4E39-95C4-08CE058B5D95}" type="presParOf" srcId="{47958BA4-88AB-4C58-AD60-C7D5C6A83A3A}" destId="{FC35FBBD-4754-4A5B-85AC-227FEE9B831D}" srcOrd="0" destOrd="0" presId="urn:microsoft.com/office/officeart/2011/layout/CircleProcess"/>
    <dgm:cxn modelId="{629689B7-DE70-4B2C-B6B7-1CCAA9718DB8}" type="presParOf" srcId="{74686425-62D3-495D-B6A8-530E1EFD7FD2}" destId="{E953C6F3-5F56-4C4F-B135-E0753DD4EEEC}" srcOrd="10" destOrd="0" presId="urn:microsoft.com/office/officeart/2011/layout/CircleProcess"/>
    <dgm:cxn modelId="{269F56F9-688D-4525-8E3B-42932DD6D504}" type="presParOf" srcId="{E953C6F3-5F56-4C4F-B135-E0753DD4EEEC}" destId="{4FFAFFF5-1C93-412E-AC06-11291FFCC186}" srcOrd="0" destOrd="0" presId="urn:microsoft.com/office/officeart/2011/layout/CircleProcess"/>
    <dgm:cxn modelId="{1694CA35-3B5C-415D-8216-7DB90778BF25}" type="presParOf" srcId="{74686425-62D3-495D-B6A8-530E1EFD7FD2}" destId="{D0DBA61C-CB3F-484D-A5C2-2815121C2B31}" srcOrd="11" destOrd="0" presId="urn:microsoft.com/office/officeart/2011/layout/CircleProces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75293C7-51FB-40E5-9FCD-1B1D9D9DF166}"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zh-CN" altLang="en-US"/>
        </a:p>
      </dgm:t>
    </dgm:pt>
    <dgm:pt modelId="{80706A86-F29B-4E90-95CF-287CE1B8DE03}">
      <dgm:prSet phldrT="[文本]" custT="1"/>
      <dgm:spPr/>
      <dgm:t>
        <a:bodyPr/>
        <a:lstStyle/>
        <a:p>
          <a:r>
            <a:rPr lang="en-US" altLang="zh-CN" sz="1600" dirty="0" smtClean="0"/>
            <a:t>RFID</a:t>
          </a:r>
          <a:r>
            <a:rPr lang="zh-CN" altLang="en-US" sz="1600" dirty="0" smtClean="0"/>
            <a:t>设备批次较多</a:t>
          </a:r>
          <a:endParaRPr lang="zh-CN" altLang="en-US" sz="1600" dirty="0"/>
        </a:p>
      </dgm:t>
    </dgm:pt>
    <dgm:pt modelId="{77F8EB4B-0021-4499-81B8-70839B3692B0}" type="parTrans" cxnId="{384913D7-C8C6-4AF7-A29B-D22B63EF5E07}">
      <dgm:prSet/>
      <dgm:spPr/>
      <dgm:t>
        <a:bodyPr/>
        <a:lstStyle/>
        <a:p>
          <a:endParaRPr lang="zh-CN" altLang="en-US"/>
        </a:p>
      </dgm:t>
    </dgm:pt>
    <dgm:pt modelId="{BA71F081-707D-4B44-8BD0-6BC3647AA33E}" type="sibTrans" cxnId="{384913D7-C8C6-4AF7-A29B-D22B63EF5E07}">
      <dgm:prSet/>
      <dgm:spPr/>
      <dgm:t>
        <a:bodyPr/>
        <a:lstStyle/>
        <a:p>
          <a:endParaRPr lang="zh-CN" altLang="en-US"/>
        </a:p>
      </dgm:t>
    </dgm:pt>
    <dgm:pt modelId="{B6A1295D-FCB8-4206-8073-1F8DC3FEEFC0}">
      <dgm:prSet phldrT="[文本]" custT="1"/>
      <dgm:spPr/>
      <dgm:t>
        <a:bodyPr/>
        <a:lstStyle/>
        <a:p>
          <a:r>
            <a:rPr lang="en-US" altLang="zh-CN" sz="1300" dirty="0" smtClean="0"/>
            <a:t>RFID</a:t>
          </a:r>
          <a:r>
            <a:rPr lang="zh-CN" altLang="en-US" sz="1300" dirty="0" smtClean="0"/>
            <a:t>读卡器和标签读写器存在不同的品牌和型号</a:t>
          </a:r>
          <a:endParaRPr lang="zh-CN" altLang="en-US" sz="1300" dirty="0"/>
        </a:p>
      </dgm:t>
    </dgm:pt>
    <dgm:pt modelId="{7B7D2F64-5215-4108-8117-15256196EEB0}" type="parTrans" cxnId="{D976369C-8B0D-41AD-B001-3653128192D1}">
      <dgm:prSet/>
      <dgm:spPr/>
      <dgm:t>
        <a:bodyPr/>
        <a:lstStyle/>
        <a:p>
          <a:endParaRPr lang="zh-CN" altLang="en-US"/>
        </a:p>
      </dgm:t>
    </dgm:pt>
    <dgm:pt modelId="{9C8FEF28-C6B1-4147-B2E6-BFE871C1EC2A}" type="sibTrans" cxnId="{D976369C-8B0D-41AD-B001-3653128192D1}">
      <dgm:prSet/>
      <dgm:spPr/>
      <dgm:t>
        <a:bodyPr/>
        <a:lstStyle/>
        <a:p>
          <a:endParaRPr lang="zh-CN" altLang="en-US"/>
        </a:p>
      </dgm:t>
    </dgm:pt>
    <dgm:pt modelId="{33A533C9-288C-446F-84C7-04295A13A44D}">
      <dgm:prSet phldrT="[文本]" custT="1"/>
      <dgm:spPr/>
      <dgm:t>
        <a:bodyPr/>
        <a:lstStyle/>
        <a:p>
          <a:r>
            <a:rPr lang="zh-CN" altLang="en-US" sz="1300" dirty="0" smtClean="0"/>
            <a:t>终端软件小版本较多，升级维护效率低</a:t>
          </a:r>
          <a:endParaRPr lang="zh-CN" altLang="en-US" sz="1300" dirty="0"/>
        </a:p>
      </dgm:t>
    </dgm:pt>
    <dgm:pt modelId="{E789D61A-6F16-4B8C-8318-740446CC72A2}" type="parTrans" cxnId="{B4FDE1EF-8D53-4E9E-A2C6-C951249BDFA4}">
      <dgm:prSet/>
      <dgm:spPr/>
      <dgm:t>
        <a:bodyPr/>
        <a:lstStyle/>
        <a:p>
          <a:endParaRPr lang="zh-CN" altLang="en-US"/>
        </a:p>
      </dgm:t>
    </dgm:pt>
    <dgm:pt modelId="{B93192CB-3A4F-4619-955A-B24774C2CF5D}" type="sibTrans" cxnId="{B4FDE1EF-8D53-4E9E-A2C6-C951249BDFA4}">
      <dgm:prSet/>
      <dgm:spPr/>
      <dgm:t>
        <a:bodyPr/>
        <a:lstStyle/>
        <a:p>
          <a:endParaRPr lang="zh-CN" altLang="en-US"/>
        </a:p>
      </dgm:t>
    </dgm:pt>
    <dgm:pt modelId="{A1FB07F4-EF1B-4232-A44E-82F969B97DD8}" type="pres">
      <dgm:prSet presAssocID="{F75293C7-51FB-40E5-9FCD-1B1D9D9DF166}" presName="Name0" presStyleCnt="0">
        <dgm:presLayoutVars>
          <dgm:chMax val="7"/>
          <dgm:chPref val="7"/>
          <dgm:dir/>
          <dgm:animLvl val="lvl"/>
        </dgm:presLayoutVars>
      </dgm:prSet>
      <dgm:spPr/>
      <dgm:t>
        <a:bodyPr/>
        <a:lstStyle/>
        <a:p>
          <a:endParaRPr lang="zh-CN" altLang="en-US"/>
        </a:p>
      </dgm:t>
    </dgm:pt>
    <dgm:pt modelId="{42D2971F-7555-45C1-98CF-EE45DF2AD735}" type="pres">
      <dgm:prSet presAssocID="{80706A86-F29B-4E90-95CF-287CE1B8DE03}" presName="Accent1" presStyleCnt="0"/>
      <dgm:spPr/>
    </dgm:pt>
    <dgm:pt modelId="{C0973EF7-A263-4B3D-BBEC-F8C9DF6ECC97}" type="pres">
      <dgm:prSet presAssocID="{80706A86-F29B-4E90-95CF-287CE1B8DE03}" presName="Accent" presStyleLbl="node1" presStyleIdx="0" presStyleCnt="3"/>
      <dgm:spPr/>
    </dgm:pt>
    <dgm:pt modelId="{DE447317-124B-43DE-BAC5-192DECC2C6D3}" type="pres">
      <dgm:prSet presAssocID="{80706A86-F29B-4E90-95CF-287CE1B8DE03}" presName="Parent1" presStyleLbl="revTx" presStyleIdx="0" presStyleCnt="3">
        <dgm:presLayoutVars>
          <dgm:chMax val="1"/>
          <dgm:chPref val="1"/>
          <dgm:bulletEnabled val="1"/>
        </dgm:presLayoutVars>
      </dgm:prSet>
      <dgm:spPr/>
      <dgm:t>
        <a:bodyPr/>
        <a:lstStyle/>
        <a:p>
          <a:endParaRPr lang="zh-CN" altLang="en-US"/>
        </a:p>
      </dgm:t>
    </dgm:pt>
    <dgm:pt modelId="{FCF25715-7B55-45E7-8859-2ED6CFEE6B19}" type="pres">
      <dgm:prSet presAssocID="{B6A1295D-FCB8-4206-8073-1F8DC3FEEFC0}" presName="Accent2" presStyleCnt="0"/>
      <dgm:spPr/>
    </dgm:pt>
    <dgm:pt modelId="{DEF71667-71DB-45D9-8A8D-01FAD9E53BDE}" type="pres">
      <dgm:prSet presAssocID="{B6A1295D-FCB8-4206-8073-1F8DC3FEEFC0}" presName="Accent" presStyleLbl="node1" presStyleIdx="1" presStyleCnt="3"/>
      <dgm:spPr/>
    </dgm:pt>
    <dgm:pt modelId="{3EE1755F-0817-416D-86A9-006E0FCFF20C}" type="pres">
      <dgm:prSet presAssocID="{B6A1295D-FCB8-4206-8073-1F8DC3FEEFC0}" presName="Parent2" presStyleLbl="revTx" presStyleIdx="1" presStyleCnt="3">
        <dgm:presLayoutVars>
          <dgm:chMax val="1"/>
          <dgm:chPref val="1"/>
          <dgm:bulletEnabled val="1"/>
        </dgm:presLayoutVars>
      </dgm:prSet>
      <dgm:spPr/>
      <dgm:t>
        <a:bodyPr/>
        <a:lstStyle/>
        <a:p>
          <a:endParaRPr lang="zh-CN" altLang="en-US"/>
        </a:p>
      </dgm:t>
    </dgm:pt>
    <dgm:pt modelId="{67139950-EF65-4CEE-9D34-81CD5403F013}" type="pres">
      <dgm:prSet presAssocID="{33A533C9-288C-446F-84C7-04295A13A44D}" presName="Accent3" presStyleCnt="0"/>
      <dgm:spPr/>
    </dgm:pt>
    <dgm:pt modelId="{00E43246-BA8C-4448-8A97-37FC3DD947FF}" type="pres">
      <dgm:prSet presAssocID="{33A533C9-288C-446F-84C7-04295A13A44D}" presName="Accent" presStyleLbl="node1" presStyleIdx="2" presStyleCnt="3"/>
      <dgm:spPr/>
    </dgm:pt>
    <dgm:pt modelId="{C2500631-0DC1-48B7-A8CB-20669503EBE4}" type="pres">
      <dgm:prSet presAssocID="{33A533C9-288C-446F-84C7-04295A13A44D}" presName="Parent3" presStyleLbl="revTx" presStyleIdx="2" presStyleCnt="3">
        <dgm:presLayoutVars>
          <dgm:chMax val="1"/>
          <dgm:chPref val="1"/>
          <dgm:bulletEnabled val="1"/>
        </dgm:presLayoutVars>
      </dgm:prSet>
      <dgm:spPr/>
      <dgm:t>
        <a:bodyPr/>
        <a:lstStyle/>
        <a:p>
          <a:endParaRPr lang="zh-CN" altLang="en-US"/>
        </a:p>
      </dgm:t>
    </dgm:pt>
  </dgm:ptLst>
  <dgm:cxnLst>
    <dgm:cxn modelId="{333EE0C7-F113-4E03-AE60-ED1003BB3C60}" type="presOf" srcId="{80706A86-F29B-4E90-95CF-287CE1B8DE03}" destId="{DE447317-124B-43DE-BAC5-192DECC2C6D3}" srcOrd="0" destOrd="0" presId="urn:microsoft.com/office/officeart/2009/layout/CircleArrowProcess"/>
    <dgm:cxn modelId="{B4FDE1EF-8D53-4E9E-A2C6-C951249BDFA4}" srcId="{F75293C7-51FB-40E5-9FCD-1B1D9D9DF166}" destId="{33A533C9-288C-446F-84C7-04295A13A44D}" srcOrd="2" destOrd="0" parTransId="{E789D61A-6F16-4B8C-8318-740446CC72A2}" sibTransId="{B93192CB-3A4F-4619-955A-B24774C2CF5D}"/>
    <dgm:cxn modelId="{384913D7-C8C6-4AF7-A29B-D22B63EF5E07}" srcId="{F75293C7-51FB-40E5-9FCD-1B1D9D9DF166}" destId="{80706A86-F29B-4E90-95CF-287CE1B8DE03}" srcOrd="0" destOrd="0" parTransId="{77F8EB4B-0021-4499-81B8-70839B3692B0}" sibTransId="{BA71F081-707D-4B44-8BD0-6BC3647AA33E}"/>
    <dgm:cxn modelId="{89E09F8E-53B3-4162-9CB6-B95699DB382D}" type="presOf" srcId="{F75293C7-51FB-40E5-9FCD-1B1D9D9DF166}" destId="{A1FB07F4-EF1B-4232-A44E-82F969B97DD8}" srcOrd="0" destOrd="0" presId="urn:microsoft.com/office/officeart/2009/layout/CircleArrowProcess"/>
    <dgm:cxn modelId="{0A4A3477-64E3-4186-8CC8-D787598D9F23}" type="presOf" srcId="{B6A1295D-FCB8-4206-8073-1F8DC3FEEFC0}" destId="{3EE1755F-0817-416D-86A9-006E0FCFF20C}" srcOrd="0" destOrd="0" presId="urn:microsoft.com/office/officeart/2009/layout/CircleArrowProcess"/>
    <dgm:cxn modelId="{D976369C-8B0D-41AD-B001-3653128192D1}" srcId="{F75293C7-51FB-40E5-9FCD-1B1D9D9DF166}" destId="{B6A1295D-FCB8-4206-8073-1F8DC3FEEFC0}" srcOrd="1" destOrd="0" parTransId="{7B7D2F64-5215-4108-8117-15256196EEB0}" sibTransId="{9C8FEF28-C6B1-4147-B2E6-BFE871C1EC2A}"/>
    <dgm:cxn modelId="{F8A34588-FE23-4F4C-82CD-96DC0CB42438}" type="presOf" srcId="{33A533C9-288C-446F-84C7-04295A13A44D}" destId="{C2500631-0DC1-48B7-A8CB-20669503EBE4}" srcOrd="0" destOrd="0" presId="urn:microsoft.com/office/officeart/2009/layout/CircleArrowProcess"/>
    <dgm:cxn modelId="{DE26CA64-325D-427F-90A5-DE72A79D639E}" type="presParOf" srcId="{A1FB07F4-EF1B-4232-A44E-82F969B97DD8}" destId="{42D2971F-7555-45C1-98CF-EE45DF2AD735}" srcOrd="0" destOrd="0" presId="urn:microsoft.com/office/officeart/2009/layout/CircleArrowProcess"/>
    <dgm:cxn modelId="{4F8B05DA-DFEC-455E-95AD-CE7C95B6E62C}" type="presParOf" srcId="{42D2971F-7555-45C1-98CF-EE45DF2AD735}" destId="{C0973EF7-A263-4B3D-BBEC-F8C9DF6ECC97}" srcOrd="0" destOrd="0" presId="urn:microsoft.com/office/officeart/2009/layout/CircleArrowProcess"/>
    <dgm:cxn modelId="{CC537CBB-BF82-429A-8159-1C0D01E61495}" type="presParOf" srcId="{A1FB07F4-EF1B-4232-A44E-82F969B97DD8}" destId="{DE447317-124B-43DE-BAC5-192DECC2C6D3}" srcOrd="1" destOrd="0" presId="urn:microsoft.com/office/officeart/2009/layout/CircleArrowProcess"/>
    <dgm:cxn modelId="{72C06B80-34C1-4769-A5EF-6B3698FE26D6}" type="presParOf" srcId="{A1FB07F4-EF1B-4232-A44E-82F969B97DD8}" destId="{FCF25715-7B55-45E7-8859-2ED6CFEE6B19}" srcOrd="2" destOrd="0" presId="urn:microsoft.com/office/officeart/2009/layout/CircleArrowProcess"/>
    <dgm:cxn modelId="{5B300823-6032-42E2-8A04-AA478D99A888}" type="presParOf" srcId="{FCF25715-7B55-45E7-8859-2ED6CFEE6B19}" destId="{DEF71667-71DB-45D9-8A8D-01FAD9E53BDE}" srcOrd="0" destOrd="0" presId="urn:microsoft.com/office/officeart/2009/layout/CircleArrowProcess"/>
    <dgm:cxn modelId="{06685D97-AF80-4DD7-8E12-5EB1F4BC9D75}" type="presParOf" srcId="{A1FB07F4-EF1B-4232-A44E-82F969B97DD8}" destId="{3EE1755F-0817-416D-86A9-006E0FCFF20C}" srcOrd="3" destOrd="0" presId="urn:microsoft.com/office/officeart/2009/layout/CircleArrowProcess"/>
    <dgm:cxn modelId="{528491F6-601F-4101-BE6C-8577E7C43EA2}" type="presParOf" srcId="{A1FB07F4-EF1B-4232-A44E-82F969B97DD8}" destId="{67139950-EF65-4CEE-9D34-81CD5403F013}" srcOrd="4" destOrd="0" presId="urn:microsoft.com/office/officeart/2009/layout/CircleArrowProcess"/>
    <dgm:cxn modelId="{92D7F890-2BCE-45C0-9D86-6CA6AFABAE9F}" type="presParOf" srcId="{67139950-EF65-4CEE-9D34-81CD5403F013}" destId="{00E43246-BA8C-4448-8A97-37FC3DD947FF}" srcOrd="0" destOrd="0" presId="urn:microsoft.com/office/officeart/2009/layout/CircleArrowProcess"/>
    <dgm:cxn modelId="{6D54EDBA-A963-4710-82A7-173E153720D9}" type="presParOf" srcId="{A1FB07F4-EF1B-4232-A44E-82F969B97DD8}" destId="{C2500631-0DC1-48B7-A8CB-20669503EBE4}" srcOrd="5" destOrd="0" presId="urn:microsoft.com/office/officeart/2009/layout/CircleArrowProces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40CBB57-32A5-4097-B978-7A124D278A45}" type="doc">
      <dgm:prSet loTypeId="urn:microsoft.com/office/officeart/2005/8/layout/radial4" loCatId="relationship" qsTypeId="urn:microsoft.com/office/officeart/2005/8/quickstyle/simple1" qsCatId="simple" csTypeId="urn:microsoft.com/office/officeart/2005/8/colors/accent6_1" csCatId="accent6" phldr="1"/>
      <dgm:spPr/>
      <dgm:t>
        <a:bodyPr/>
        <a:lstStyle/>
        <a:p>
          <a:endParaRPr lang="zh-CN" altLang="en-US"/>
        </a:p>
      </dgm:t>
    </dgm:pt>
    <dgm:pt modelId="{54B679EE-5DB0-4190-81DC-F47C3C618F67}">
      <dgm:prSet phldrT="[文本]"/>
      <dgm:spPr>
        <a:solidFill>
          <a:schemeClr val="accent1">
            <a:lumMod val="40000"/>
            <a:lumOff val="60000"/>
          </a:schemeClr>
        </a:solidFill>
      </dgm:spPr>
      <dgm:t>
        <a:bodyPr/>
        <a:lstStyle/>
        <a:p>
          <a:r>
            <a:rPr lang="zh-CN" altLang="zh-CN" dirty="0" smtClean="0"/>
            <a:t>图书借还失败记录、操作设备</a:t>
          </a:r>
          <a:r>
            <a:rPr lang="en-US" altLang="zh-CN" dirty="0" smtClean="0"/>
            <a:t>mac</a:t>
          </a:r>
          <a:r>
            <a:rPr lang="zh-CN" altLang="zh-CN" dirty="0" smtClean="0"/>
            <a:t>地址，操作的馆员或设备名等信息一一写入数据库，便于后期问题的排查。</a:t>
          </a:r>
          <a:endParaRPr lang="zh-CN" altLang="en-US" dirty="0"/>
        </a:p>
      </dgm:t>
    </dgm:pt>
    <dgm:pt modelId="{3ED94A3E-86F0-4150-B309-CAD185EBA51F}" type="parTrans" cxnId="{DD1699B7-9FD7-41FF-9B4B-65B186E5016B}">
      <dgm:prSet/>
      <dgm:spPr/>
      <dgm:t>
        <a:bodyPr/>
        <a:lstStyle/>
        <a:p>
          <a:endParaRPr lang="zh-CN" altLang="en-US"/>
        </a:p>
      </dgm:t>
    </dgm:pt>
    <dgm:pt modelId="{6CFF9362-6FF1-4E1F-96E3-8CB95631694E}" type="sibTrans" cxnId="{DD1699B7-9FD7-41FF-9B4B-65B186E5016B}">
      <dgm:prSet/>
      <dgm:spPr/>
      <dgm:t>
        <a:bodyPr/>
        <a:lstStyle/>
        <a:p>
          <a:endParaRPr lang="zh-CN" altLang="en-US"/>
        </a:p>
      </dgm:t>
    </dgm:pt>
    <dgm:pt modelId="{C69C6D8E-8F25-4096-8330-DBB1DB676485}">
      <dgm:prSet phldrT="[文本]"/>
      <dgm:spPr/>
      <dgm:t>
        <a:bodyPr/>
        <a:lstStyle/>
        <a:p>
          <a:r>
            <a:rPr lang="zh-CN" altLang="zh-CN" dirty="0" smtClean="0"/>
            <a:t>旧版本</a:t>
          </a:r>
          <a:r>
            <a:rPr lang="en-US" altLang="zh-CN" dirty="0" smtClean="0"/>
            <a:t>RFID</a:t>
          </a:r>
          <a:r>
            <a:rPr lang="zh-CN" altLang="zh-CN" dirty="0" smtClean="0"/>
            <a:t>系统，对于各类业务操作写入数据库的信息较为简单，主要是读者证号、图书条码号、设备</a:t>
          </a:r>
          <a:r>
            <a:rPr lang="en-US" altLang="zh-CN" dirty="0" err="1" smtClean="0"/>
            <a:t>ip</a:t>
          </a:r>
          <a:r>
            <a:rPr lang="zh-CN" altLang="zh-CN" dirty="0" smtClean="0"/>
            <a:t>及业务操作时间等</a:t>
          </a:r>
          <a:endParaRPr lang="zh-CN" altLang="en-US" dirty="0"/>
        </a:p>
      </dgm:t>
    </dgm:pt>
    <dgm:pt modelId="{A5CFF8B2-FE63-4624-8E1E-AD9CF401B44F}" type="parTrans" cxnId="{110A1289-B41E-4F7F-ACF2-1B5DD2C3AA0B}">
      <dgm:prSet/>
      <dgm:spPr/>
      <dgm:t>
        <a:bodyPr/>
        <a:lstStyle/>
        <a:p>
          <a:endParaRPr lang="zh-CN" altLang="en-US"/>
        </a:p>
      </dgm:t>
    </dgm:pt>
    <dgm:pt modelId="{2638E104-F2E0-4B6A-94E9-2F83F747EA52}" type="sibTrans" cxnId="{110A1289-B41E-4F7F-ACF2-1B5DD2C3AA0B}">
      <dgm:prSet/>
      <dgm:spPr/>
      <dgm:t>
        <a:bodyPr/>
        <a:lstStyle/>
        <a:p>
          <a:endParaRPr lang="zh-CN" altLang="en-US"/>
        </a:p>
      </dgm:t>
    </dgm:pt>
    <dgm:pt modelId="{ABB1C79B-CEF1-408D-B41B-0E2A3F09CF30}">
      <dgm:prSet phldrT="[文本]"/>
      <dgm:spPr/>
      <dgm:t>
        <a:bodyPr/>
        <a:lstStyle/>
        <a:p>
          <a:endParaRPr lang="zh-CN" altLang="en-US" dirty="0"/>
        </a:p>
      </dgm:t>
    </dgm:pt>
    <dgm:pt modelId="{9403A31B-850C-47EA-A285-3C134E94F0BB}" type="parTrans" cxnId="{80FF0D67-4619-4101-96E3-361A50A44364}">
      <dgm:prSet/>
      <dgm:spPr/>
      <dgm:t>
        <a:bodyPr/>
        <a:lstStyle/>
        <a:p>
          <a:endParaRPr lang="zh-CN" altLang="en-US"/>
        </a:p>
      </dgm:t>
    </dgm:pt>
    <dgm:pt modelId="{FEE68D6E-B848-429E-BAF9-D95A25295BF5}" type="sibTrans" cxnId="{80FF0D67-4619-4101-96E3-361A50A44364}">
      <dgm:prSet/>
      <dgm:spPr/>
      <dgm:t>
        <a:bodyPr/>
        <a:lstStyle/>
        <a:p>
          <a:endParaRPr lang="zh-CN" altLang="en-US"/>
        </a:p>
      </dgm:t>
    </dgm:pt>
    <dgm:pt modelId="{BD286384-87D4-4EDE-91B1-CF4A32D447BF}">
      <dgm:prSet phldrT="[文本]"/>
      <dgm:spPr/>
      <dgm:t>
        <a:bodyPr/>
        <a:lstStyle/>
        <a:p>
          <a:r>
            <a:rPr lang="zh-CN" altLang="zh-CN" dirty="0" smtClean="0"/>
            <a:t>一些特定情况下无法完整追溯信息，如</a:t>
          </a:r>
          <a:r>
            <a:rPr lang="en-US" altLang="zh-CN" dirty="0" smtClean="0"/>
            <a:t>RFID</a:t>
          </a:r>
          <a:r>
            <a:rPr lang="zh-CN" altLang="zh-CN" dirty="0" smtClean="0"/>
            <a:t>设备是采用自动获取</a:t>
          </a:r>
          <a:r>
            <a:rPr lang="en-US" altLang="zh-CN" dirty="0" err="1" smtClean="0"/>
            <a:t>ip</a:t>
          </a:r>
          <a:r>
            <a:rPr lang="zh-CN" altLang="zh-CN" dirty="0" smtClean="0"/>
            <a:t>形式接入网络，由于数据问题造成的失败业务等</a:t>
          </a:r>
          <a:endParaRPr lang="zh-CN" altLang="en-US" dirty="0"/>
        </a:p>
      </dgm:t>
    </dgm:pt>
    <dgm:pt modelId="{0953E135-3FE4-4EFF-9526-C23B07054128}" type="sibTrans" cxnId="{8E248450-DF56-44AC-A57B-E3624398D1BD}">
      <dgm:prSet/>
      <dgm:spPr/>
      <dgm:t>
        <a:bodyPr/>
        <a:lstStyle/>
        <a:p>
          <a:endParaRPr lang="zh-CN" altLang="en-US"/>
        </a:p>
      </dgm:t>
    </dgm:pt>
    <dgm:pt modelId="{C0AF4DC6-4A7F-4535-BB16-2F74717859C9}" type="parTrans" cxnId="{8E248450-DF56-44AC-A57B-E3624398D1BD}">
      <dgm:prSet/>
      <dgm:spPr/>
      <dgm:t>
        <a:bodyPr/>
        <a:lstStyle/>
        <a:p>
          <a:endParaRPr lang="zh-CN" altLang="en-US"/>
        </a:p>
      </dgm:t>
    </dgm:pt>
    <dgm:pt modelId="{D93A66E3-2CDC-4C9D-ABD7-F2E1A4BB01A9}" type="pres">
      <dgm:prSet presAssocID="{340CBB57-32A5-4097-B978-7A124D278A45}" presName="cycle" presStyleCnt="0">
        <dgm:presLayoutVars>
          <dgm:chMax val="1"/>
          <dgm:dir/>
          <dgm:animLvl val="ctr"/>
          <dgm:resizeHandles val="exact"/>
        </dgm:presLayoutVars>
      </dgm:prSet>
      <dgm:spPr/>
      <dgm:t>
        <a:bodyPr/>
        <a:lstStyle/>
        <a:p>
          <a:endParaRPr lang="zh-CN" altLang="en-US"/>
        </a:p>
      </dgm:t>
    </dgm:pt>
    <dgm:pt modelId="{B0471573-EF8F-4B9A-B995-363BBFDEAEAE}" type="pres">
      <dgm:prSet presAssocID="{54B679EE-5DB0-4190-81DC-F47C3C618F67}" presName="centerShape" presStyleLbl="node0" presStyleIdx="0" presStyleCnt="1"/>
      <dgm:spPr/>
      <dgm:t>
        <a:bodyPr/>
        <a:lstStyle/>
        <a:p>
          <a:endParaRPr lang="zh-CN" altLang="en-US"/>
        </a:p>
      </dgm:t>
    </dgm:pt>
    <dgm:pt modelId="{D04DE720-6113-4C1F-9FCC-E14261E61038}" type="pres">
      <dgm:prSet presAssocID="{A5CFF8B2-FE63-4624-8E1E-AD9CF401B44F}" presName="parTrans" presStyleLbl="bgSibTrans2D1" presStyleIdx="0" presStyleCnt="2"/>
      <dgm:spPr/>
      <dgm:t>
        <a:bodyPr/>
        <a:lstStyle/>
        <a:p>
          <a:endParaRPr lang="zh-CN" altLang="en-US"/>
        </a:p>
      </dgm:t>
    </dgm:pt>
    <dgm:pt modelId="{244F9C42-314F-47F9-B175-87BA6975DB1A}" type="pres">
      <dgm:prSet presAssocID="{C69C6D8E-8F25-4096-8330-DBB1DB676485}" presName="node" presStyleLbl="node1" presStyleIdx="0" presStyleCnt="2">
        <dgm:presLayoutVars>
          <dgm:bulletEnabled val="1"/>
        </dgm:presLayoutVars>
      </dgm:prSet>
      <dgm:spPr/>
      <dgm:t>
        <a:bodyPr/>
        <a:lstStyle/>
        <a:p>
          <a:endParaRPr lang="zh-CN" altLang="en-US"/>
        </a:p>
      </dgm:t>
    </dgm:pt>
    <dgm:pt modelId="{832BCE30-FD22-4BBE-AD07-E314957B3E58}" type="pres">
      <dgm:prSet presAssocID="{C0AF4DC6-4A7F-4535-BB16-2F74717859C9}" presName="parTrans" presStyleLbl="bgSibTrans2D1" presStyleIdx="1" presStyleCnt="2"/>
      <dgm:spPr/>
      <dgm:t>
        <a:bodyPr/>
        <a:lstStyle/>
        <a:p>
          <a:endParaRPr lang="zh-CN" altLang="en-US"/>
        </a:p>
      </dgm:t>
    </dgm:pt>
    <dgm:pt modelId="{95215DF2-B35C-481F-B115-948E71C9242D}" type="pres">
      <dgm:prSet presAssocID="{BD286384-87D4-4EDE-91B1-CF4A32D447BF}" presName="node" presStyleLbl="node1" presStyleIdx="1" presStyleCnt="2">
        <dgm:presLayoutVars>
          <dgm:bulletEnabled val="1"/>
        </dgm:presLayoutVars>
      </dgm:prSet>
      <dgm:spPr/>
      <dgm:t>
        <a:bodyPr/>
        <a:lstStyle/>
        <a:p>
          <a:endParaRPr lang="zh-CN" altLang="en-US"/>
        </a:p>
      </dgm:t>
    </dgm:pt>
  </dgm:ptLst>
  <dgm:cxnLst>
    <dgm:cxn modelId="{110A1289-B41E-4F7F-ACF2-1B5DD2C3AA0B}" srcId="{54B679EE-5DB0-4190-81DC-F47C3C618F67}" destId="{C69C6D8E-8F25-4096-8330-DBB1DB676485}" srcOrd="0" destOrd="0" parTransId="{A5CFF8B2-FE63-4624-8E1E-AD9CF401B44F}" sibTransId="{2638E104-F2E0-4B6A-94E9-2F83F747EA52}"/>
    <dgm:cxn modelId="{80FF0D67-4619-4101-96E3-361A50A44364}" srcId="{340CBB57-32A5-4097-B978-7A124D278A45}" destId="{ABB1C79B-CEF1-408D-B41B-0E2A3F09CF30}" srcOrd="1" destOrd="0" parTransId="{9403A31B-850C-47EA-A285-3C134E94F0BB}" sibTransId="{FEE68D6E-B848-429E-BAF9-D95A25295BF5}"/>
    <dgm:cxn modelId="{511D127E-B153-48A4-9F89-EA24995BD3C5}" type="presOf" srcId="{A5CFF8B2-FE63-4624-8E1E-AD9CF401B44F}" destId="{D04DE720-6113-4C1F-9FCC-E14261E61038}" srcOrd="0" destOrd="0" presId="urn:microsoft.com/office/officeart/2005/8/layout/radial4"/>
    <dgm:cxn modelId="{44FCD643-BED0-412F-93C5-80AF1F059953}" type="presOf" srcId="{54B679EE-5DB0-4190-81DC-F47C3C618F67}" destId="{B0471573-EF8F-4B9A-B995-363BBFDEAEAE}" srcOrd="0" destOrd="0" presId="urn:microsoft.com/office/officeart/2005/8/layout/radial4"/>
    <dgm:cxn modelId="{0E6D33DC-633C-4381-B3E7-4A07ACC7214D}" type="presOf" srcId="{340CBB57-32A5-4097-B978-7A124D278A45}" destId="{D93A66E3-2CDC-4C9D-ABD7-F2E1A4BB01A9}" srcOrd="0" destOrd="0" presId="urn:microsoft.com/office/officeart/2005/8/layout/radial4"/>
    <dgm:cxn modelId="{8E248450-DF56-44AC-A57B-E3624398D1BD}" srcId="{54B679EE-5DB0-4190-81DC-F47C3C618F67}" destId="{BD286384-87D4-4EDE-91B1-CF4A32D447BF}" srcOrd="1" destOrd="0" parTransId="{C0AF4DC6-4A7F-4535-BB16-2F74717859C9}" sibTransId="{0953E135-3FE4-4EFF-9526-C23B07054128}"/>
    <dgm:cxn modelId="{2CB58BD3-DFD4-411F-B1CF-085EE4FE0956}" type="presOf" srcId="{C0AF4DC6-4A7F-4535-BB16-2F74717859C9}" destId="{832BCE30-FD22-4BBE-AD07-E314957B3E58}" srcOrd="0" destOrd="0" presId="urn:microsoft.com/office/officeart/2005/8/layout/radial4"/>
    <dgm:cxn modelId="{3B6049F0-D067-4F39-AC55-BC93D7AA0A66}" type="presOf" srcId="{C69C6D8E-8F25-4096-8330-DBB1DB676485}" destId="{244F9C42-314F-47F9-B175-87BA6975DB1A}" srcOrd="0" destOrd="0" presId="urn:microsoft.com/office/officeart/2005/8/layout/radial4"/>
    <dgm:cxn modelId="{3E3A6926-D5B3-4475-88C1-7A1E70CBBADC}" type="presOf" srcId="{BD286384-87D4-4EDE-91B1-CF4A32D447BF}" destId="{95215DF2-B35C-481F-B115-948E71C9242D}" srcOrd="0" destOrd="0" presId="urn:microsoft.com/office/officeart/2005/8/layout/radial4"/>
    <dgm:cxn modelId="{DD1699B7-9FD7-41FF-9B4B-65B186E5016B}" srcId="{340CBB57-32A5-4097-B978-7A124D278A45}" destId="{54B679EE-5DB0-4190-81DC-F47C3C618F67}" srcOrd="0" destOrd="0" parTransId="{3ED94A3E-86F0-4150-B309-CAD185EBA51F}" sibTransId="{6CFF9362-6FF1-4E1F-96E3-8CB95631694E}"/>
    <dgm:cxn modelId="{C81EA785-169C-4300-B3C1-DBEC00042DB0}" type="presParOf" srcId="{D93A66E3-2CDC-4C9D-ABD7-F2E1A4BB01A9}" destId="{B0471573-EF8F-4B9A-B995-363BBFDEAEAE}" srcOrd="0" destOrd="0" presId="urn:microsoft.com/office/officeart/2005/8/layout/radial4"/>
    <dgm:cxn modelId="{D5637A90-5EA1-4491-B8B1-E66E3436A023}" type="presParOf" srcId="{D93A66E3-2CDC-4C9D-ABD7-F2E1A4BB01A9}" destId="{D04DE720-6113-4C1F-9FCC-E14261E61038}" srcOrd="1" destOrd="0" presId="urn:microsoft.com/office/officeart/2005/8/layout/radial4"/>
    <dgm:cxn modelId="{F00AA548-C426-4E1F-8D36-BE7201263527}" type="presParOf" srcId="{D93A66E3-2CDC-4C9D-ABD7-F2E1A4BB01A9}" destId="{244F9C42-314F-47F9-B175-87BA6975DB1A}" srcOrd="2" destOrd="0" presId="urn:microsoft.com/office/officeart/2005/8/layout/radial4"/>
    <dgm:cxn modelId="{5C27F36B-CAE5-4C35-8B17-99DE13218BC7}" type="presParOf" srcId="{D93A66E3-2CDC-4C9D-ABD7-F2E1A4BB01A9}" destId="{832BCE30-FD22-4BBE-AD07-E314957B3E58}" srcOrd="3" destOrd="0" presId="urn:microsoft.com/office/officeart/2005/8/layout/radial4"/>
    <dgm:cxn modelId="{ED3F348A-8553-4B5D-83C9-8DA25B54BBA1}" type="presParOf" srcId="{D93A66E3-2CDC-4C9D-ABD7-F2E1A4BB01A9}" destId="{95215DF2-B35C-481F-B115-948E71C9242D}" srcOrd="4"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256D54-90A2-4828-94F2-A4C375A20AC3}">
      <dsp:nvSpPr>
        <dsp:cNvPr id="0" name=""/>
        <dsp:cNvSpPr/>
      </dsp:nvSpPr>
      <dsp:spPr>
        <a:xfrm>
          <a:off x="0" y="721599"/>
          <a:ext cx="6096000" cy="121680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zh-CN" altLang="en-US" sz="2800" kern="1200" dirty="0" smtClean="0">
              <a:latin typeface="+mj-ea"/>
              <a:ea typeface="+mj-ea"/>
            </a:rPr>
            <a:t>杭州图书馆</a:t>
          </a:r>
          <a:r>
            <a:rPr lang="en-US" altLang="zh-CN" sz="2800" kern="1200" dirty="0" smtClean="0">
              <a:latin typeface="+mj-ea"/>
              <a:ea typeface="+mj-ea"/>
            </a:rPr>
            <a:t>RFID</a:t>
          </a:r>
          <a:r>
            <a:rPr lang="zh-CN" altLang="en-US" sz="2800" kern="1200" dirty="0" smtClean="0">
              <a:latin typeface="+mj-ea"/>
              <a:ea typeface="+mj-ea"/>
            </a:rPr>
            <a:t>项目介绍</a:t>
          </a:r>
          <a:endParaRPr lang="zh-CN" altLang="en-US" sz="2800" kern="1200" dirty="0">
            <a:latin typeface="+mj-ea"/>
            <a:ea typeface="+mj-ea"/>
          </a:endParaRPr>
        </a:p>
      </dsp:txBody>
      <dsp:txXfrm>
        <a:off x="0" y="721599"/>
        <a:ext cx="6096000" cy="1216800"/>
      </dsp:txXfrm>
    </dsp:sp>
    <dsp:sp modelId="{66AADE2F-517D-41B8-843A-EB32BB79ED1C}">
      <dsp:nvSpPr>
        <dsp:cNvPr id="0" name=""/>
        <dsp:cNvSpPr/>
      </dsp:nvSpPr>
      <dsp:spPr>
        <a:xfrm>
          <a:off x="0" y="2204377"/>
          <a:ext cx="6096000" cy="1216800"/>
        </a:xfrm>
        <a:prstGeom prst="roundRect">
          <a:avLst/>
        </a:prstGeom>
        <a:solidFill>
          <a:schemeClr val="bg2">
            <a:lumMod val="75000"/>
          </a:schemeClr>
        </a:solid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zh-CN" altLang="en-US" sz="2800" kern="1200" dirty="0" smtClean="0"/>
            <a:t>后期</a:t>
          </a:r>
          <a:r>
            <a:rPr lang="en-US" altLang="zh-CN" sz="2800" kern="1200" dirty="0" smtClean="0"/>
            <a:t>RFID</a:t>
          </a:r>
          <a:r>
            <a:rPr lang="zh-CN" altLang="en-US" sz="2800" kern="1200" dirty="0" smtClean="0"/>
            <a:t>系统改进工作</a:t>
          </a:r>
          <a:endParaRPr lang="zh-CN" altLang="en-US" sz="2800" kern="1200" dirty="0"/>
        </a:p>
      </dsp:txBody>
      <dsp:txXfrm>
        <a:off x="0" y="2204377"/>
        <a:ext cx="6096000" cy="12168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26284E-EC10-4BA3-84D2-A8C1E03F5514}">
      <dsp:nvSpPr>
        <dsp:cNvPr id="0" name=""/>
        <dsp:cNvSpPr/>
      </dsp:nvSpPr>
      <dsp:spPr>
        <a:xfrm>
          <a:off x="1352634" y="501235"/>
          <a:ext cx="3346149" cy="3346149"/>
        </a:xfrm>
        <a:prstGeom prst="blockArc">
          <a:avLst>
            <a:gd name="adj1" fmla="val 9000000"/>
            <a:gd name="adj2" fmla="val 162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D2F480-0864-4454-828C-10B265998A75}">
      <dsp:nvSpPr>
        <dsp:cNvPr id="0" name=""/>
        <dsp:cNvSpPr/>
      </dsp:nvSpPr>
      <dsp:spPr>
        <a:xfrm>
          <a:off x="1352634" y="501235"/>
          <a:ext cx="3346149" cy="3346149"/>
        </a:xfrm>
        <a:prstGeom prst="blockArc">
          <a:avLst>
            <a:gd name="adj1" fmla="val 1800000"/>
            <a:gd name="adj2" fmla="val 90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B6C95B-8E79-47BB-B8D2-554870E98950}">
      <dsp:nvSpPr>
        <dsp:cNvPr id="0" name=""/>
        <dsp:cNvSpPr/>
      </dsp:nvSpPr>
      <dsp:spPr>
        <a:xfrm>
          <a:off x="1352634" y="501235"/>
          <a:ext cx="3346149" cy="3346149"/>
        </a:xfrm>
        <a:prstGeom prst="blockArc">
          <a:avLst>
            <a:gd name="adj1" fmla="val 16200000"/>
            <a:gd name="adj2" fmla="val 18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0FA013-0FC9-4D44-AA08-1E1D6CE9049D}">
      <dsp:nvSpPr>
        <dsp:cNvPr id="0" name=""/>
        <dsp:cNvSpPr/>
      </dsp:nvSpPr>
      <dsp:spPr>
        <a:xfrm>
          <a:off x="2256268" y="1404868"/>
          <a:ext cx="1538882" cy="1538882"/>
        </a:xfrm>
        <a:prstGeom prst="ellipse">
          <a:avLst/>
        </a:prstGeom>
        <a:solidFill>
          <a:schemeClr val="lt1">
            <a:hueOff val="0"/>
            <a:satOff val="0"/>
            <a:lumOff val="0"/>
            <a:alphaOff val="0"/>
          </a:schemeClr>
        </a:solidFill>
        <a:ln w="425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zh-CN" altLang="en-US" sz="1700" kern="1200" dirty="0" smtClean="0"/>
            <a:t>杭图新馆建设重点项目之一</a:t>
          </a:r>
          <a:endParaRPr lang="zh-CN" altLang="en-US" sz="1700" kern="1200" dirty="0"/>
        </a:p>
      </dsp:txBody>
      <dsp:txXfrm>
        <a:off x="2256268" y="1404868"/>
        <a:ext cx="1538882" cy="1538882"/>
      </dsp:txXfrm>
    </dsp:sp>
    <dsp:sp modelId="{77CE5686-B388-46CD-87A5-843AD31B9A3E}">
      <dsp:nvSpPr>
        <dsp:cNvPr id="0" name=""/>
        <dsp:cNvSpPr/>
      </dsp:nvSpPr>
      <dsp:spPr>
        <a:xfrm>
          <a:off x="2353972" y="1406"/>
          <a:ext cx="1343473" cy="1077217"/>
        </a:xfrm>
        <a:prstGeom prst="ellipse">
          <a:avLst/>
        </a:prstGeom>
        <a:solidFill>
          <a:schemeClr val="lt1">
            <a:hueOff val="0"/>
            <a:satOff val="0"/>
            <a:lumOff val="0"/>
            <a:alphaOff val="0"/>
          </a:schemeClr>
        </a:solidFill>
        <a:ln w="425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kern="1200" dirty="0" smtClean="0"/>
            <a:t>杭图新馆</a:t>
          </a:r>
          <a:endParaRPr lang="zh-CN" altLang="en-US" sz="1600" kern="1200" dirty="0"/>
        </a:p>
      </dsp:txBody>
      <dsp:txXfrm>
        <a:off x="2353972" y="1406"/>
        <a:ext cx="1343473" cy="1077217"/>
      </dsp:txXfrm>
    </dsp:sp>
    <dsp:sp modelId="{CB737514-E977-468A-A6DA-8CF5039BE1C9}">
      <dsp:nvSpPr>
        <dsp:cNvPr id="0" name=""/>
        <dsp:cNvSpPr/>
      </dsp:nvSpPr>
      <dsp:spPr>
        <a:xfrm>
          <a:off x="3690773" y="2452848"/>
          <a:ext cx="1500553" cy="1077217"/>
        </a:xfrm>
        <a:prstGeom prst="ellipse">
          <a:avLst/>
        </a:prstGeom>
        <a:solidFill>
          <a:schemeClr val="lt1">
            <a:hueOff val="0"/>
            <a:satOff val="0"/>
            <a:lumOff val="0"/>
            <a:alphaOff val="0"/>
          </a:schemeClr>
        </a:solidFill>
        <a:ln w="425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kern="1200" smtClean="0"/>
            <a:t>杭图老馆</a:t>
          </a:r>
          <a:endParaRPr lang="zh-CN" altLang="en-US" sz="1600" kern="1200" dirty="0"/>
        </a:p>
      </dsp:txBody>
      <dsp:txXfrm>
        <a:off x="3690773" y="2452848"/>
        <a:ext cx="1500553" cy="1077217"/>
      </dsp:txXfrm>
    </dsp:sp>
    <dsp:sp modelId="{0B8A2DAD-DEF6-41F4-B3E9-C9582EBB18A6}">
      <dsp:nvSpPr>
        <dsp:cNvPr id="0" name=""/>
        <dsp:cNvSpPr/>
      </dsp:nvSpPr>
      <dsp:spPr>
        <a:xfrm>
          <a:off x="904672" y="2452848"/>
          <a:ext cx="1411392" cy="1077217"/>
        </a:xfrm>
        <a:prstGeom prst="ellipse">
          <a:avLst/>
        </a:prstGeom>
        <a:solidFill>
          <a:schemeClr val="lt1">
            <a:hueOff val="0"/>
            <a:satOff val="0"/>
            <a:lumOff val="0"/>
            <a:alphaOff val="0"/>
          </a:schemeClr>
        </a:solidFill>
        <a:ln w="425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kern="1200" smtClean="0"/>
            <a:t>少儿馆</a:t>
          </a:r>
          <a:endParaRPr lang="zh-CN" altLang="en-US" sz="1600" kern="1200" dirty="0"/>
        </a:p>
      </dsp:txBody>
      <dsp:txXfrm>
        <a:off x="904672" y="2452848"/>
        <a:ext cx="1411392" cy="107721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CircleProcess">
  <dgm:title val="循环流程"/>
  <dgm:desc val="用于显示流程中的顺序步骤。限制为 11 个级别 1 形状，级别 2 形状数目不受限制。非常适合于少量文本。不使用的文本不出现，但是在切换版式后仍然可用。"/>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2C9BEF-D2EB-44F1-88B1-A30EAFA1D05A}" type="datetimeFigureOut">
              <a:rPr lang="zh-CN" altLang="en-US" smtClean="0"/>
              <a:pPr/>
              <a:t>2017/5/25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E72551-A695-41D1-8B50-9A84D796AA4B}" type="slidenum">
              <a:rPr lang="zh-CN" altLang="en-US" smtClean="0"/>
              <a:pPr/>
              <a:t>‹#›</a:t>
            </a:fld>
            <a:endParaRPr lang="zh-CN" altLang="en-US"/>
          </a:p>
        </p:txBody>
      </p:sp>
    </p:spTree>
    <p:extLst>
      <p:ext uri="{BB962C8B-B14F-4D97-AF65-F5344CB8AC3E}">
        <p14:creationId xmlns="" xmlns:p14="http://schemas.microsoft.com/office/powerpoint/2010/main" val="131395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3</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从</a:t>
            </a:r>
            <a:r>
              <a:rPr lang="en-US" altLang="zh-CN" sz="1200" kern="1200" dirty="0" smtClean="0">
                <a:solidFill>
                  <a:schemeClr val="tx1"/>
                </a:solidFill>
                <a:effectLst/>
                <a:latin typeface="+mn-lt"/>
                <a:ea typeface="+mn-ea"/>
                <a:cs typeface="+mn-cs"/>
              </a:rPr>
              <a:t>2006</a:t>
            </a:r>
            <a:r>
              <a:rPr lang="zh-CN" altLang="zh-CN" sz="1200" kern="1200" dirty="0" smtClean="0">
                <a:solidFill>
                  <a:schemeClr val="tx1"/>
                </a:solidFill>
                <a:effectLst/>
                <a:latin typeface="+mn-lt"/>
                <a:ea typeface="+mn-ea"/>
                <a:cs typeface="+mn-cs"/>
              </a:rPr>
              <a:t>年年底我馆陆续对国内外各个厂商的</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系统进行调研，当时国内图书馆应用</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的案例较少，公共图书馆有深圳图书馆（海恒、高频）、上海长宁区图书馆（阿法迪、高频），高校图书馆只有厦门集美大学图书馆（远望谷、超高频）。在调研过程中我们了解到高频和超高频各有技术优势，但就当时的国内外图书馆应用情况来说高频相对比较成熟，且项目实施的时间较短，所以我馆最终决定使用高频</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系统。</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4</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从</a:t>
            </a:r>
            <a:r>
              <a:rPr lang="en-US" altLang="zh-CN" sz="1200" kern="1200" dirty="0" smtClean="0">
                <a:solidFill>
                  <a:schemeClr val="tx1"/>
                </a:solidFill>
                <a:effectLst/>
                <a:latin typeface="+mn-lt"/>
                <a:ea typeface="+mn-ea"/>
                <a:cs typeface="+mn-cs"/>
              </a:rPr>
              <a:t>2006</a:t>
            </a:r>
            <a:r>
              <a:rPr lang="zh-CN" altLang="zh-CN" sz="1200" kern="1200" dirty="0" smtClean="0">
                <a:solidFill>
                  <a:schemeClr val="tx1"/>
                </a:solidFill>
                <a:effectLst/>
                <a:latin typeface="+mn-lt"/>
                <a:ea typeface="+mn-ea"/>
                <a:cs typeface="+mn-cs"/>
              </a:rPr>
              <a:t>年年底我馆陆续对国内外各个厂商的</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系统进行调研，当时国内图书馆应用</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的案例较少，公共图书馆有深圳图书馆（海恒、高频）、上海长宁区图书馆（阿法迪、高频），高校图书馆只有厦门集美大学图书馆（远望谷、超高频）。在调研过程中我们了解到高频和超高频各有技术优势，但就当时的国内外图书馆应用情况来说高频相对比较成熟，且项目实施的时间较短，所以我馆最终决定使用高频</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系统。</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5</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11</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12</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14</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15</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16</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17</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18</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19</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20</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21</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22</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23</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24</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25</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26</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r>
              <a:rPr lang="zh-CN" altLang="zh-CN" sz="1200" dirty="0" smtClean="0"/>
              <a:t>早期杭图是按照</a:t>
            </a:r>
            <a:r>
              <a:rPr lang="en-US" altLang="zh-CN" sz="1200" dirty="0" smtClean="0"/>
              <a:t>RFID</a:t>
            </a:r>
            <a:r>
              <a:rPr lang="zh-CN" altLang="zh-CN" sz="1200" dirty="0" smtClean="0"/>
              <a:t>设备所在的馆藏地点来设置</a:t>
            </a:r>
            <a:r>
              <a:rPr lang="en-US" altLang="zh-CN" sz="1200" dirty="0" smtClean="0"/>
              <a:t>sip2</a:t>
            </a:r>
            <a:r>
              <a:rPr lang="zh-CN" altLang="zh-CN" sz="1200" dirty="0" smtClean="0"/>
              <a:t>接口服务，一个馆藏地点对应一个</a:t>
            </a:r>
            <a:r>
              <a:rPr lang="en-US" altLang="zh-CN" sz="1200" dirty="0" smtClean="0"/>
              <a:t>sip2</a:t>
            </a:r>
            <a:r>
              <a:rPr lang="zh-CN" altLang="zh-CN" sz="1200" dirty="0" smtClean="0"/>
              <a:t>接口服务，</a:t>
            </a:r>
            <a:r>
              <a:rPr lang="en-US" altLang="zh-CN" sz="1200" dirty="0" smtClean="0"/>
              <a:t>RFID</a:t>
            </a:r>
            <a:r>
              <a:rPr lang="zh-CN" altLang="zh-CN" sz="1200" dirty="0" smtClean="0"/>
              <a:t>应用服务器对所有</a:t>
            </a:r>
            <a:r>
              <a:rPr lang="en-US" altLang="zh-CN" sz="1200" dirty="0" smtClean="0"/>
              <a:t>sip2</a:t>
            </a:r>
            <a:r>
              <a:rPr lang="zh-CN" altLang="zh-CN" sz="1200" dirty="0" smtClean="0"/>
              <a:t>接口进行统一映射管理，</a:t>
            </a:r>
            <a:r>
              <a:rPr lang="en-US" altLang="zh-CN" sz="1200" dirty="0" smtClean="0"/>
              <a:t>RFID</a:t>
            </a:r>
            <a:r>
              <a:rPr lang="zh-CN" altLang="zh-CN" sz="1200" dirty="0" smtClean="0"/>
              <a:t>终端设备通过</a:t>
            </a:r>
            <a:r>
              <a:rPr lang="en-US" altLang="zh-CN" sz="1200" dirty="0" smtClean="0"/>
              <a:t>RFID</a:t>
            </a:r>
            <a:r>
              <a:rPr lang="zh-CN" altLang="zh-CN" sz="1200" dirty="0" smtClean="0"/>
              <a:t>应用服务器连接不同的</a:t>
            </a:r>
            <a:r>
              <a:rPr lang="en-US" altLang="zh-CN" sz="1200" dirty="0" smtClean="0"/>
              <a:t>sip2</a:t>
            </a:r>
            <a:r>
              <a:rPr lang="zh-CN" altLang="zh-CN" sz="1200" dirty="0" smtClean="0"/>
              <a:t>接口来区分不同馆藏地点产生的业务消息，同时</a:t>
            </a:r>
            <a:r>
              <a:rPr lang="en-US" altLang="zh-CN" sz="1200" dirty="0" smtClean="0"/>
              <a:t>RFID</a:t>
            </a:r>
            <a:r>
              <a:rPr lang="zh-CN" altLang="zh-CN" sz="1200" dirty="0" smtClean="0"/>
              <a:t>应用服务器对整个业务过程也在数据库端进行了一定程度的数据记录，例如：刷读者证、同一次操作的所有文献条码及对应的操作类型、操作设备的</a:t>
            </a:r>
            <a:r>
              <a:rPr lang="en-US" altLang="zh-CN" sz="1200" dirty="0" smtClean="0"/>
              <a:t>IP</a:t>
            </a:r>
            <a:r>
              <a:rPr lang="zh-CN" altLang="zh-CN" sz="1200" dirty="0" smtClean="0"/>
              <a:t>信息等，这种结构在当时为我们日常的</a:t>
            </a:r>
            <a:r>
              <a:rPr lang="en-US" altLang="zh-CN" sz="1200" dirty="0" smtClean="0"/>
              <a:t>RFID</a:t>
            </a:r>
            <a:r>
              <a:rPr lang="zh-CN" altLang="zh-CN" sz="1200" dirty="0" smtClean="0"/>
              <a:t>终端部署维护、业务纠纷处理及系统</a:t>
            </a:r>
            <a:r>
              <a:rPr lang="en-US" altLang="zh-CN" sz="1200" dirty="0" smtClean="0"/>
              <a:t>bug</a:t>
            </a:r>
            <a:r>
              <a:rPr lang="zh-CN" altLang="zh-CN" sz="1200" dirty="0" smtClean="0"/>
              <a:t>排查等工作带来了一定程度的便利。但随着杭州地区区县馆、部分乡镇社区图书馆及杭图主题分馆陆续上线</a:t>
            </a:r>
            <a:r>
              <a:rPr lang="en-US" altLang="zh-CN" sz="1200" dirty="0" smtClean="0"/>
              <a:t>RFID</a:t>
            </a:r>
            <a:r>
              <a:rPr lang="zh-CN" altLang="zh-CN" sz="1200" dirty="0" smtClean="0"/>
              <a:t>自助设备的进程，杭图对应部署的</a:t>
            </a:r>
            <a:r>
              <a:rPr lang="en-US" altLang="zh-CN" sz="1200" dirty="0" smtClean="0"/>
              <a:t>sip2</a:t>
            </a:r>
            <a:r>
              <a:rPr lang="zh-CN" altLang="zh-CN" sz="1200" dirty="0" smtClean="0"/>
              <a:t>接口数量也急剧上升，最多时已达</a:t>
            </a:r>
            <a:r>
              <a:rPr lang="en-US" altLang="zh-CN" sz="1200" dirty="0" smtClean="0"/>
              <a:t>28</a:t>
            </a:r>
            <a:r>
              <a:rPr lang="zh-CN" altLang="zh-CN" sz="1200" dirty="0" smtClean="0"/>
              <a:t>个接口服务，同时</a:t>
            </a:r>
            <a:r>
              <a:rPr lang="en-US" altLang="zh-CN" sz="1200" dirty="0" smtClean="0"/>
              <a:t>RFID</a:t>
            </a:r>
            <a:r>
              <a:rPr lang="zh-CN" altLang="zh-CN" sz="1200" dirty="0" smtClean="0"/>
              <a:t>终端软件版本不一，致使</a:t>
            </a:r>
            <a:r>
              <a:rPr lang="en-US" altLang="zh-CN" sz="1200" dirty="0" smtClean="0"/>
              <a:t>RFID</a:t>
            </a:r>
            <a:r>
              <a:rPr lang="zh-CN" altLang="zh-CN" sz="1200" dirty="0" smtClean="0"/>
              <a:t>系统整体的维护效率下降、所需的服务器数量也逐渐增加。基于上述情况并结合其他一些优化需求，杭图在</a:t>
            </a:r>
            <a:r>
              <a:rPr lang="en-US" altLang="zh-CN" sz="1200" dirty="0" smtClean="0"/>
              <a:t>2016</a:t>
            </a:r>
            <a:r>
              <a:rPr lang="zh-CN" altLang="zh-CN" sz="1200" dirty="0" smtClean="0"/>
              <a:t>年协调图创、阿法迪、海恒对各自的软件系统进行了不同程度的优化改造</a:t>
            </a:r>
            <a:endParaRPr lang="zh-CN" altLang="zh-CN" sz="1200" dirty="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28</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29</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30</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31</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32</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bwMode="auto">
          <a:noFill/>
          <a:ln>
            <a:solidFill>
              <a:srgbClr val="000000"/>
            </a:solidFill>
            <a:miter lim="800000"/>
            <a:headEnd/>
            <a:tailEnd/>
          </a:ln>
        </p:spPr>
      </p:sp>
      <p:sp>
        <p:nvSpPr>
          <p:cNvPr id="184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zh-CN" sz="1200" kern="1200" dirty="0" smtClean="0">
                <a:solidFill>
                  <a:schemeClr val="tx1"/>
                </a:solidFill>
                <a:effectLst/>
                <a:latin typeface="+mn-lt"/>
                <a:ea typeface="+mn-ea"/>
                <a:cs typeface="+mn-cs"/>
              </a:rPr>
              <a:t>项目于</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月开始实施，</a:t>
            </a:r>
            <a:r>
              <a:rPr lang="en-US" altLang="zh-CN" sz="1200" kern="1200" dirty="0" smtClean="0">
                <a:solidFill>
                  <a:schemeClr val="tx1"/>
                </a:solidFill>
                <a:effectLst/>
                <a:latin typeface="+mn-lt"/>
                <a:ea typeface="+mn-ea"/>
                <a:cs typeface="+mn-cs"/>
              </a:rPr>
              <a:t>2008</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月根据新馆开馆需要，自主借还设备、馆员工作站及</a:t>
            </a:r>
            <a:r>
              <a:rPr lang="en-US" altLang="zh-CN" sz="1200" kern="1200" dirty="0" smtClean="0">
                <a:solidFill>
                  <a:schemeClr val="tx1"/>
                </a:solidFill>
                <a:effectLst/>
                <a:latin typeface="+mn-lt"/>
                <a:ea typeface="+mn-ea"/>
                <a:cs typeface="+mn-cs"/>
              </a:rPr>
              <a:t>RFID</a:t>
            </a:r>
            <a:r>
              <a:rPr lang="zh-CN" altLang="zh-CN" sz="1200" kern="1200" dirty="0" smtClean="0">
                <a:solidFill>
                  <a:schemeClr val="tx1"/>
                </a:solidFill>
                <a:effectLst/>
                <a:latin typeface="+mn-lt"/>
                <a:ea typeface="+mn-ea"/>
                <a:cs typeface="+mn-cs"/>
              </a:rPr>
              <a:t>防盗门禁正式上线运行，并完成</a:t>
            </a:r>
            <a:r>
              <a:rPr lang="en-US" altLang="zh-CN" sz="1200" kern="1200" dirty="0" smtClean="0">
                <a:solidFill>
                  <a:schemeClr val="tx1"/>
                </a:solidFill>
                <a:effectLst/>
                <a:latin typeface="+mn-lt"/>
                <a:ea typeface="+mn-ea"/>
                <a:cs typeface="+mn-cs"/>
              </a:rPr>
              <a:t>120</a:t>
            </a:r>
            <a:r>
              <a:rPr lang="zh-CN" altLang="zh-CN" sz="1200" kern="1200" dirty="0" smtClean="0">
                <a:solidFill>
                  <a:schemeClr val="tx1"/>
                </a:solidFill>
                <a:effectLst/>
                <a:latin typeface="+mn-lt"/>
                <a:ea typeface="+mn-ea"/>
                <a:cs typeface="+mn-cs"/>
              </a:rPr>
              <a:t>余万图书标签粘贴及转换工作，整体项目至</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12</a:t>
            </a:r>
            <a:r>
              <a:rPr lang="zh-CN" altLang="zh-CN" sz="1200" kern="1200" dirty="0" smtClean="0">
                <a:solidFill>
                  <a:schemeClr val="tx1"/>
                </a:solidFill>
                <a:effectLst/>
                <a:latin typeface="+mn-lt"/>
                <a:ea typeface="+mn-ea"/>
                <a:cs typeface="+mn-cs"/>
              </a:rPr>
              <a:t>月完成验收</a:t>
            </a:r>
            <a:endParaRPr lang="zh-CN" altLang="en-US" dirty="0" smtClean="0"/>
          </a:p>
        </p:txBody>
      </p:sp>
      <p:sp>
        <p:nvSpPr>
          <p:cNvPr id="184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5DA505-E1E9-4B05-83E8-9E2CDA2FFDAB}" type="slidenum">
              <a:rPr lang="zh-CN" altLang="en-US"/>
              <a:pPr fontAlgn="base">
                <a:spcBef>
                  <a:spcPct val="0"/>
                </a:spcBef>
                <a:spcAft>
                  <a:spcPct val="0"/>
                </a:spcAft>
                <a:defRPr/>
              </a:pPr>
              <a:t>33</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5" name="圆角矩形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圆角矩形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标题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zh-CN" altLang="en-US" smtClean="0"/>
              <a:t>单击此处编辑母版标题样式</a:t>
            </a:r>
            <a:endParaRPr kumimoji="0" lang="en-US"/>
          </a:p>
        </p:txBody>
      </p:sp>
      <p:sp>
        <p:nvSpPr>
          <p:cNvPr id="20" name="副标题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smtClean="0"/>
              <a:t>单击此处编辑母版副标题样式</a:t>
            </a:r>
            <a:endParaRPr kumimoji="0" lang="en-US"/>
          </a:p>
        </p:txBody>
      </p:sp>
      <p:sp>
        <p:nvSpPr>
          <p:cNvPr id="19" name="日期占位符 18"/>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8" name="页脚占位符 7"/>
          <p:cNvSpPr>
            <a:spLocks noGrp="1"/>
          </p:cNvSpPr>
          <p:nvPr>
            <p:ph type="ftr" sz="quarter" idx="11"/>
          </p:nvPr>
        </p:nvSpPr>
        <p:spPr/>
        <p:txBody>
          <a:bodyPr/>
          <a:lstStyle>
            <a:extLst/>
          </a:lstStyle>
          <a:p>
            <a:endParaRPr lang="zh-CN" altLang="en-US"/>
          </a:p>
        </p:txBody>
      </p:sp>
      <p:sp>
        <p:nvSpPr>
          <p:cNvPr id="11" name="灯片编号占位符 10"/>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02920" y="4983480"/>
            <a:ext cx="8183880" cy="1051560"/>
          </a:xfrm>
        </p:spPr>
        <p:txBody>
          <a:bodyPr/>
          <a:lstStyle>
            <a:extLst/>
          </a:lstStyle>
          <a:p>
            <a:r>
              <a:rPr kumimoji="0" lang="zh-CN" altLang="en-US" smtClean="0"/>
              <a:t>单击此处编辑母版标题样式</a:t>
            </a:r>
            <a:endParaRPr kumimoji="0" lang="en-US"/>
          </a:p>
        </p:txBody>
      </p:sp>
      <p:sp>
        <p:nvSpPr>
          <p:cNvPr id="3" name="内容占位符 2"/>
          <p:cNvSpPr>
            <a:spLocks noGrp="1"/>
          </p:cNvSpPr>
          <p:nvPr>
            <p:ph idx="1"/>
          </p:nvPr>
        </p:nvSpPr>
        <p:spPr>
          <a:xfrm>
            <a:off x="502920" y="530352"/>
            <a:ext cx="8183880" cy="4187952"/>
          </a:xfrm>
        </p:spPr>
        <p:txBody>
          <a:bodyPr/>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14" name="圆角矩形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圆角矩形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标题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02920" y="4983480"/>
            <a:ext cx="8183880" cy="1051560"/>
          </a:xfrm>
        </p:spPr>
        <p:txBody>
          <a:bodyPr anchor="b"/>
          <a:lstStyle>
            <a:lvl1pPr>
              <a:defRPr b="1"/>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8" name="页脚占位符 7"/>
          <p:cNvSpPr>
            <a:spLocks noGrp="1"/>
          </p:cNvSpPr>
          <p:nvPr>
            <p:ph type="ftr" sz="quarter" idx="11"/>
          </p:nvPr>
        </p:nvSpPr>
        <p:spPr/>
        <p:txBody>
          <a:bodyPr/>
          <a:lstStyle>
            <a:extLst/>
          </a:lstStyle>
          <a:p>
            <a:endParaRPr lang="zh-CN" altLang="en-US"/>
          </a:p>
        </p:txBody>
      </p:sp>
      <p:sp>
        <p:nvSpPr>
          <p:cNvPr id="9" name="灯片编号占位符 8"/>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4" name="页脚占位符 3"/>
          <p:cNvSpPr>
            <a:spLocks noGrp="1"/>
          </p:cNvSpPr>
          <p:nvPr>
            <p:ph type="ftr" sz="quarter" idx="11"/>
          </p:nvPr>
        </p:nvSpPr>
        <p:spPr/>
        <p:txBody>
          <a:bodyPr/>
          <a:lstStyle>
            <a:extLst/>
          </a:lstStyle>
          <a:p>
            <a:endParaRPr lang="zh-CN" altLang="en-US"/>
          </a:p>
        </p:txBody>
      </p:sp>
      <p:sp>
        <p:nvSpPr>
          <p:cNvPr id="5" name="灯片编号占位符 4"/>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7" name="圆角矩形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日期占位符 1"/>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3" name="页脚占位符 2"/>
          <p:cNvSpPr>
            <a:spLocks noGrp="1"/>
          </p:cNvSpPr>
          <p:nvPr>
            <p:ph type="ftr" sz="quarter" idx="11"/>
          </p:nvPr>
        </p:nvSpPr>
        <p:spPr/>
        <p:txBody>
          <a:bodyPr/>
          <a:lstStyle>
            <a:extLst/>
          </a:lstStyle>
          <a:p>
            <a:endParaRPr lang="zh-CN" altLang="en-US"/>
          </a:p>
        </p:txBody>
      </p:sp>
      <p:sp>
        <p:nvSpPr>
          <p:cNvPr id="4" name="灯片编号占位符 3"/>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5" name="圆角矩形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单圆角矩形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标题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
        <p:nvSpPr>
          <p:cNvPr id="3" name="图片占位符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zh-CN" altLang="en-US" smtClean="0"/>
              <a:t>单击图标添加图片</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02920" y="4983480"/>
            <a:ext cx="8183880" cy="1051560"/>
          </a:xfrm>
        </p:spPr>
        <p:txBody>
          <a:bodyPr/>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502920" y="530352"/>
            <a:ext cx="8183880" cy="4187952"/>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533404"/>
            <a:ext cx="1981200" cy="5257799"/>
          </a:xfrm>
        </p:spPr>
        <p:txBody>
          <a:bodyPr vert="eaVert"/>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533400" y="533402"/>
            <a:ext cx="5943600" cy="5257801"/>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530820CF-B880-4189-942D-D702A7CBA730}" type="datetimeFigureOut">
              <a:rPr lang="zh-CN" altLang="en-US" smtClean="0"/>
              <a:pPr/>
              <a:t>2017/5/25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圆角矩形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圆角矩形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标题占位符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zh-CN" altLang="en-US" smtClean="0"/>
              <a:t>单击此处编辑母版标题样式</a:t>
            </a:r>
            <a:endParaRPr kumimoji="0" lang="en-US"/>
          </a:p>
        </p:txBody>
      </p:sp>
      <p:sp>
        <p:nvSpPr>
          <p:cNvPr id="4" name="文本占位符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25" name="日期占位符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30820CF-B880-4189-942D-D702A7CBA730}" type="datetimeFigureOut">
              <a:rPr lang="zh-CN" altLang="en-US" smtClean="0"/>
              <a:pPr/>
              <a:t>2017/5/25</a:t>
            </a:fld>
            <a:endParaRPr lang="zh-CN" altLang="en-US"/>
          </a:p>
        </p:txBody>
      </p:sp>
      <p:sp>
        <p:nvSpPr>
          <p:cNvPr id="18" name="页脚占位符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zh-CN" altLang="en-US"/>
          </a:p>
        </p:txBody>
      </p:sp>
      <p:sp>
        <p:nvSpPr>
          <p:cNvPr id="5" name="灯片编号占位符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w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22376" y="1772816"/>
            <a:ext cx="7772400" cy="1828800"/>
          </a:xfrm>
        </p:spPr>
        <p:txBody>
          <a:bodyPr/>
          <a:lstStyle/>
          <a:p>
            <a:r>
              <a:rPr lang="zh-CN" altLang="en-US" dirty="0" smtClean="0">
                <a:latin typeface="微软雅黑" panose="020B0503020204020204" pitchFamily="34" charset="-122"/>
                <a:ea typeface="微软雅黑" panose="020B0503020204020204" pitchFamily="34" charset="-122"/>
              </a:rPr>
              <a:t>杭州图书馆</a:t>
            </a:r>
            <a:r>
              <a:rPr lang="en-US" altLang="zh-CN" dirty="0" smtClean="0">
                <a:latin typeface="微软雅黑" panose="020B0503020204020204" pitchFamily="34" charset="-122"/>
                <a:ea typeface="微软雅黑" panose="020B0503020204020204" pitchFamily="34" charset="-122"/>
              </a:rPr>
              <a:t>RFID</a:t>
            </a:r>
            <a:r>
              <a:rPr lang="zh-CN" altLang="en-US" dirty="0" smtClean="0">
                <a:latin typeface="微软雅黑" panose="020B0503020204020204" pitchFamily="34" charset="-122"/>
                <a:ea typeface="微软雅黑" panose="020B0503020204020204" pitchFamily="34" charset="-122"/>
              </a:rPr>
              <a:t>应用情况介绍</a:t>
            </a:r>
            <a:endParaRPr lang="zh-CN" altLang="en-US" dirty="0">
              <a:latin typeface="微软雅黑" panose="020B0503020204020204" pitchFamily="34" charset="-122"/>
              <a:ea typeface="微软雅黑" panose="020B0503020204020204" pitchFamily="34" charset="-122"/>
            </a:endParaRPr>
          </a:p>
        </p:txBody>
      </p:sp>
      <p:sp>
        <p:nvSpPr>
          <p:cNvPr id="4" name="文本框 1"/>
          <p:cNvSpPr txBox="1">
            <a:spLocks noChangeArrowheads="1"/>
          </p:cNvSpPr>
          <p:nvPr/>
        </p:nvSpPr>
        <p:spPr bwMode="auto">
          <a:xfrm>
            <a:off x="2843808" y="4149080"/>
            <a:ext cx="3262432" cy="2308324"/>
          </a:xfrm>
          <a:prstGeom prst="rect">
            <a:avLst/>
          </a:prstGeom>
          <a:noFill/>
          <a:ln w="9525">
            <a:noFill/>
            <a:miter lim="800000"/>
            <a:headEnd/>
            <a:tailEnd/>
          </a:ln>
        </p:spPr>
        <p:txBody>
          <a:bodyPr wrap="none">
            <a:spAutoFit/>
          </a:bodyPr>
          <a:lstStyle/>
          <a:p>
            <a:pPr algn="ctr"/>
            <a:r>
              <a:rPr lang="zh-CN" altLang="en-US" sz="2400" dirty="0" smtClean="0">
                <a:solidFill>
                  <a:srgbClr val="262626"/>
                </a:solidFill>
                <a:latin typeface="微软雅黑" pitchFamily="34" charset="-122"/>
                <a:ea typeface="微软雅黑" pitchFamily="34" charset="-122"/>
              </a:rPr>
              <a:t>杭州图书馆技术支持部</a:t>
            </a:r>
            <a:endParaRPr lang="en-US" altLang="zh-CN" sz="2400" dirty="0" smtClean="0">
              <a:solidFill>
                <a:srgbClr val="262626"/>
              </a:solidFill>
              <a:latin typeface="微软雅黑" pitchFamily="34" charset="-122"/>
              <a:ea typeface="微软雅黑" pitchFamily="34" charset="-122"/>
            </a:endParaRPr>
          </a:p>
          <a:p>
            <a:pPr algn="ctr"/>
            <a:endParaRPr lang="en-US" altLang="zh-CN" sz="2400" dirty="0" smtClean="0">
              <a:solidFill>
                <a:srgbClr val="262626"/>
              </a:solidFill>
              <a:latin typeface="微软雅黑" pitchFamily="34" charset="-122"/>
              <a:ea typeface="微软雅黑" pitchFamily="34" charset="-122"/>
            </a:endParaRPr>
          </a:p>
          <a:p>
            <a:pPr algn="ctr"/>
            <a:r>
              <a:rPr lang="zh-CN" altLang="en-US" sz="2400" dirty="0" smtClean="0">
                <a:solidFill>
                  <a:srgbClr val="262626"/>
                </a:solidFill>
                <a:latin typeface="微软雅黑" pitchFamily="34" charset="-122"/>
                <a:ea typeface="微软雅黑" pitchFamily="34" charset="-122"/>
              </a:rPr>
              <a:t>马可江</a:t>
            </a:r>
            <a:endParaRPr lang="en-US" altLang="zh-CN" sz="2400" dirty="0" smtClean="0">
              <a:solidFill>
                <a:srgbClr val="262626"/>
              </a:solidFill>
              <a:latin typeface="微软雅黑" pitchFamily="34" charset="-122"/>
              <a:ea typeface="微软雅黑" pitchFamily="34" charset="-122"/>
            </a:endParaRPr>
          </a:p>
          <a:p>
            <a:pPr algn="ctr"/>
            <a:endParaRPr lang="en-US" altLang="zh-CN" sz="2400" dirty="0" smtClean="0">
              <a:solidFill>
                <a:srgbClr val="262626"/>
              </a:solidFill>
              <a:latin typeface="微软雅黑" pitchFamily="34" charset="-122"/>
              <a:ea typeface="微软雅黑" pitchFamily="34" charset="-122"/>
            </a:endParaRPr>
          </a:p>
          <a:p>
            <a:pPr algn="ctr"/>
            <a:r>
              <a:rPr lang="en-US" altLang="zh-CN" sz="2400" dirty="0">
                <a:solidFill>
                  <a:srgbClr val="262626"/>
                </a:solidFill>
                <a:latin typeface="微软雅黑" pitchFamily="34" charset="-122"/>
                <a:ea typeface="微软雅黑" pitchFamily="34" charset="-122"/>
              </a:rPr>
              <a:t>2017</a:t>
            </a:r>
            <a:r>
              <a:rPr lang="zh-CN" altLang="en-US" sz="2400" dirty="0">
                <a:solidFill>
                  <a:srgbClr val="262626"/>
                </a:solidFill>
                <a:latin typeface="微软雅黑" pitchFamily="34" charset="-122"/>
                <a:ea typeface="微软雅黑" pitchFamily="34" charset="-122"/>
              </a:rPr>
              <a:t>年</a:t>
            </a:r>
            <a:r>
              <a:rPr lang="en-US" altLang="zh-CN" sz="2400" dirty="0">
                <a:solidFill>
                  <a:srgbClr val="262626"/>
                </a:solidFill>
                <a:latin typeface="微软雅黑" pitchFamily="34" charset="-122"/>
                <a:ea typeface="微软雅黑" pitchFamily="34" charset="-122"/>
              </a:rPr>
              <a:t>5</a:t>
            </a:r>
            <a:r>
              <a:rPr lang="zh-CN" altLang="en-US" sz="2400" dirty="0">
                <a:solidFill>
                  <a:srgbClr val="262626"/>
                </a:solidFill>
                <a:latin typeface="微软雅黑" pitchFamily="34" charset="-122"/>
                <a:ea typeface="微软雅黑" pitchFamily="34" charset="-122"/>
              </a:rPr>
              <a:t>月</a:t>
            </a:r>
            <a:r>
              <a:rPr lang="en-US" altLang="zh-CN" sz="2400" dirty="0">
                <a:solidFill>
                  <a:srgbClr val="262626"/>
                </a:solidFill>
                <a:latin typeface="微软雅黑" pitchFamily="34" charset="-122"/>
                <a:ea typeface="微软雅黑" pitchFamily="34" charset="-122"/>
              </a:rPr>
              <a:t>25</a:t>
            </a:r>
            <a:r>
              <a:rPr lang="zh-CN" altLang="en-US" sz="2400" dirty="0">
                <a:solidFill>
                  <a:srgbClr val="262626"/>
                </a:solidFill>
                <a:latin typeface="微软雅黑" pitchFamily="34" charset="-122"/>
                <a:ea typeface="微软雅黑" pitchFamily="34" charset="-122"/>
              </a:rPr>
              <a:t>日</a:t>
            </a:r>
            <a:endParaRPr lang="en-US" altLang="zh-CN" sz="2400" dirty="0" smtClean="0">
              <a:solidFill>
                <a:srgbClr val="262626"/>
              </a:solidFill>
              <a:latin typeface="微软雅黑" pitchFamily="34" charset="-122"/>
              <a:ea typeface="微软雅黑" pitchFamily="34" charset="-122"/>
            </a:endParaRPr>
          </a:p>
          <a:p>
            <a:pPr algn="ctr"/>
            <a:endParaRPr lang="zh-CN" altLang="en-US" sz="2400" dirty="0">
              <a:solidFill>
                <a:srgbClr val="262626"/>
              </a:solidFill>
              <a:latin typeface="微软雅黑" pitchFamily="34" charset="-122"/>
              <a:ea typeface="微软雅黑" pitchFamily="34" charset="-122"/>
            </a:endParaRPr>
          </a:p>
        </p:txBody>
      </p:sp>
    </p:spTree>
    <p:extLst>
      <p:ext uri="{BB962C8B-B14F-4D97-AF65-F5344CB8AC3E}">
        <p14:creationId xmlns="" xmlns:p14="http://schemas.microsoft.com/office/powerpoint/2010/main" val="1748705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Box 24"/>
          <p:cNvSpPr txBox="1">
            <a:spLocks noChangeArrowheads="1"/>
          </p:cNvSpPr>
          <p:nvPr/>
        </p:nvSpPr>
        <p:spPr bwMode="auto">
          <a:xfrm>
            <a:off x="899590" y="920914"/>
            <a:ext cx="7200802" cy="707886"/>
          </a:xfrm>
          <a:prstGeom prst="rect">
            <a:avLst/>
          </a:prstGeom>
          <a:noFill/>
          <a:ln w="9525">
            <a:noFill/>
            <a:miter lim="800000"/>
            <a:headEnd/>
            <a:tailEnd/>
          </a:ln>
        </p:spPr>
        <p:txBody>
          <a:bodyPr wrap="square">
            <a:spAutoFit/>
          </a:bodyPr>
          <a:lstStyle/>
          <a:p>
            <a:pPr algn="ctr"/>
            <a:r>
              <a:rPr lang="zh-CN" altLang="en-US" sz="4000" b="1" dirty="0" smtClean="0">
                <a:solidFill>
                  <a:srgbClr val="89786B"/>
                </a:solidFill>
                <a:latin typeface="Arial Rounded MT Bold"/>
                <a:ea typeface="微软雅黑" pitchFamily="34" charset="-122"/>
                <a:cs typeface="Times New Roman" pitchFamily="18" charset="0"/>
              </a:rPr>
              <a:t>杭州图书馆</a:t>
            </a:r>
            <a:r>
              <a:rPr lang="en-US" altLang="zh-CN" sz="4000" b="1" dirty="0" smtClean="0">
                <a:solidFill>
                  <a:srgbClr val="89786B"/>
                </a:solidFill>
                <a:latin typeface="Arial Rounded MT Bold"/>
                <a:ea typeface="微软雅黑" pitchFamily="34" charset="-122"/>
                <a:cs typeface="Times New Roman" pitchFamily="18" charset="0"/>
              </a:rPr>
              <a:t>RFID</a:t>
            </a:r>
            <a:r>
              <a:rPr lang="zh-CN" altLang="en-US" sz="4000" b="1" dirty="0" smtClean="0">
                <a:solidFill>
                  <a:srgbClr val="89786B"/>
                </a:solidFill>
                <a:latin typeface="Arial Rounded MT Bold"/>
                <a:ea typeface="微软雅黑" pitchFamily="34" charset="-122"/>
                <a:cs typeface="Times New Roman" pitchFamily="18" charset="0"/>
              </a:rPr>
              <a:t>应用情况介绍</a:t>
            </a:r>
            <a:endParaRPr lang="zh-CN" altLang="en-US" sz="4000" b="1" dirty="0">
              <a:solidFill>
                <a:srgbClr val="89786B"/>
              </a:solidFill>
              <a:latin typeface="Arial Rounded MT Bold"/>
              <a:ea typeface="微软雅黑" pitchFamily="34" charset="-122"/>
              <a:cs typeface="Times New Roman" pitchFamily="18" charset="0"/>
            </a:endParaRPr>
          </a:p>
        </p:txBody>
      </p:sp>
      <p:graphicFrame>
        <p:nvGraphicFramePr>
          <p:cNvPr id="2" name="图示 1"/>
          <p:cNvGraphicFramePr/>
          <p:nvPr>
            <p:extLst>
              <p:ext uri="{D42A27DB-BD31-4B8C-83A1-F6EECF244321}">
                <p14:modId xmlns="" xmlns:p14="http://schemas.microsoft.com/office/powerpoint/2010/main" val="340284146"/>
              </p:ext>
            </p:extLst>
          </p:nvPr>
        </p:nvGraphicFramePr>
        <p:xfrm>
          <a:off x="1524000" y="174126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823556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a:spLocks/>
          </p:cNvSpPr>
          <p:nvPr/>
        </p:nvSpPr>
        <p:spPr>
          <a:xfrm>
            <a:off x="395536" y="1340768"/>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zh-CN" altLang="zh-CN" sz="2500" dirty="0" smtClean="0">
                <a:solidFill>
                  <a:schemeClr val="accent1">
                    <a:lumMod val="75000"/>
                  </a:schemeClr>
                </a:solidFill>
                <a:effectLst/>
              </a:rPr>
              <a:t>项目实施前的调研</a:t>
            </a:r>
            <a:endParaRPr lang="zh-CN" altLang="zh-CN" sz="2500" dirty="0">
              <a:solidFill>
                <a:schemeClr val="accent1">
                  <a:lumMod val="75000"/>
                </a:schemeClr>
              </a:solidFill>
              <a:effectLst/>
            </a:endParaRPr>
          </a:p>
        </p:txBody>
      </p:sp>
      <p:graphicFrame>
        <p:nvGraphicFramePr>
          <p:cNvPr id="37" name="图示 36"/>
          <p:cNvGraphicFramePr/>
          <p:nvPr>
            <p:extLst>
              <p:ext uri="{D42A27DB-BD31-4B8C-83A1-F6EECF244321}">
                <p14:modId xmlns="" xmlns:p14="http://schemas.microsoft.com/office/powerpoint/2010/main" val="4063151734"/>
              </p:ext>
            </p:extLst>
          </p:nvPr>
        </p:nvGraphicFramePr>
        <p:xfrm>
          <a:off x="1547664" y="198884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 name="标题 1"/>
          <p:cNvSpPr txBox="1">
            <a:spLocks/>
          </p:cNvSpPr>
          <p:nvPr/>
        </p:nvSpPr>
        <p:spPr>
          <a:xfrm>
            <a:off x="755576" y="2996952"/>
            <a:ext cx="1224136" cy="144016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altLang="zh-CN" sz="2500" dirty="0" smtClean="0">
                <a:solidFill>
                  <a:schemeClr val="tx1"/>
                </a:solidFill>
                <a:effectLst/>
              </a:rPr>
              <a:t>RFID</a:t>
            </a:r>
            <a:r>
              <a:rPr lang="zh-CN" altLang="en-US" sz="2500" dirty="0" smtClean="0">
                <a:solidFill>
                  <a:schemeClr val="tx1"/>
                </a:solidFill>
                <a:effectLst/>
              </a:rPr>
              <a:t>项目实施范围</a:t>
            </a:r>
            <a:endParaRPr lang="zh-CN" altLang="zh-CN" sz="2500" dirty="0">
              <a:solidFill>
                <a:schemeClr val="tx1"/>
              </a:solidFill>
              <a:effectLst/>
            </a:endParaRPr>
          </a:p>
        </p:txBody>
      </p:sp>
      <p:sp>
        <p:nvSpPr>
          <p:cNvPr id="42"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Tree>
    <p:extLst>
      <p:ext uri="{BB962C8B-B14F-4D97-AF65-F5344CB8AC3E}">
        <p14:creationId xmlns="" xmlns:p14="http://schemas.microsoft.com/office/powerpoint/2010/main" val="55665969"/>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ChangeArrowheads="1"/>
          </p:cNvSpPr>
          <p:nvPr/>
        </p:nvSpPr>
        <p:spPr bwMode="auto">
          <a:xfrm rot="-5400000">
            <a:off x="595710" y="-1041798"/>
            <a:ext cx="215900" cy="1407319"/>
          </a:xfrm>
          <a:prstGeom prst="rect">
            <a:avLst/>
          </a:prstGeom>
          <a:solidFill>
            <a:srgbClr val="3D9FAC"/>
          </a:solidFill>
          <a:ln w="9525">
            <a:noFill/>
            <a:round/>
            <a:headEnd/>
            <a:tailEnd/>
          </a:ln>
        </p:spPr>
        <p:txBody>
          <a:bodyPr anchor="ctr"/>
          <a:lstStyle/>
          <a:p>
            <a:pPr algn="ctr"/>
            <a:endParaRPr lang="en-US" altLang="zh-CN" sz="2000">
              <a:solidFill>
                <a:schemeClr val="bg1"/>
              </a:solidFill>
              <a:latin typeface="Century Gothic"/>
            </a:endParaRPr>
          </a:p>
        </p:txBody>
      </p:sp>
      <p:sp>
        <p:nvSpPr>
          <p:cNvPr id="17410" name="Rectangle 8"/>
          <p:cNvSpPr>
            <a:spLocks noChangeArrowheads="1"/>
          </p:cNvSpPr>
          <p:nvPr/>
        </p:nvSpPr>
        <p:spPr bwMode="auto">
          <a:xfrm rot="-5400000">
            <a:off x="1997671" y="-1043584"/>
            <a:ext cx="215900" cy="1410891"/>
          </a:xfrm>
          <a:prstGeom prst="rect">
            <a:avLst/>
          </a:prstGeom>
          <a:solidFill>
            <a:srgbClr val="5B4470"/>
          </a:solidFill>
          <a:ln w="9525">
            <a:noFill/>
            <a:round/>
            <a:headEnd/>
            <a:tailEnd/>
          </a:ln>
        </p:spPr>
        <p:txBody>
          <a:bodyPr anchor="ctr"/>
          <a:lstStyle/>
          <a:p>
            <a:pPr algn="ctr"/>
            <a:endParaRPr lang="en-US" altLang="zh-CN" sz="2000">
              <a:solidFill>
                <a:schemeClr val="bg1"/>
              </a:solidFill>
              <a:latin typeface="Century Gothic"/>
            </a:endParaRPr>
          </a:p>
        </p:txBody>
      </p:sp>
      <p:sp>
        <p:nvSpPr>
          <p:cNvPr id="17411" name="Rectangle 9"/>
          <p:cNvSpPr>
            <a:spLocks noChangeArrowheads="1"/>
          </p:cNvSpPr>
          <p:nvPr/>
        </p:nvSpPr>
        <p:spPr bwMode="auto">
          <a:xfrm rot="-5400000">
            <a:off x="3406776" y="-1041798"/>
            <a:ext cx="215900" cy="1407319"/>
          </a:xfrm>
          <a:prstGeom prst="rect">
            <a:avLst/>
          </a:prstGeom>
          <a:solidFill>
            <a:srgbClr val="FEB834"/>
          </a:solidFill>
          <a:ln w="9525">
            <a:noFill/>
            <a:round/>
            <a:headEnd/>
            <a:tailEnd/>
          </a:ln>
        </p:spPr>
        <p:txBody>
          <a:bodyPr anchor="ctr"/>
          <a:lstStyle/>
          <a:p>
            <a:pPr algn="ctr"/>
            <a:endParaRPr lang="en-US" altLang="zh-CN" sz="2000">
              <a:solidFill>
                <a:schemeClr val="bg1"/>
              </a:solidFill>
              <a:latin typeface="Century Gothic"/>
            </a:endParaRPr>
          </a:p>
        </p:txBody>
      </p:sp>
      <p:sp>
        <p:nvSpPr>
          <p:cNvPr id="17412" name="Rectangle 10"/>
          <p:cNvSpPr>
            <a:spLocks noChangeArrowheads="1"/>
          </p:cNvSpPr>
          <p:nvPr/>
        </p:nvSpPr>
        <p:spPr bwMode="auto">
          <a:xfrm rot="-5400000">
            <a:off x="4817666" y="-1045370"/>
            <a:ext cx="215900" cy="1414463"/>
          </a:xfrm>
          <a:prstGeom prst="rect">
            <a:avLst/>
          </a:prstGeom>
          <a:solidFill>
            <a:srgbClr val="D7562E"/>
          </a:solidFill>
          <a:ln w="9525">
            <a:noFill/>
            <a:round/>
            <a:headEnd/>
            <a:tailEnd/>
          </a:ln>
        </p:spPr>
        <p:txBody>
          <a:bodyPr anchor="ctr"/>
          <a:lstStyle/>
          <a:p>
            <a:pPr algn="ctr"/>
            <a:endParaRPr lang="en-US" altLang="zh-CN" sz="2000">
              <a:solidFill>
                <a:schemeClr val="bg1"/>
              </a:solidFill>
              <a:latin typeface="Century Gothic"/>
            </a:endParaRPr>
          </a:p>
        </p:txBody>
      </p:sp>
      <p:sp>
        <p:nvSpPr>
          <p:cNvPr id="17413" name="Rectangle 11"/>
          <p:cNvSpPr>
            <a:spLocks noChangeArrowheads="1"/>
          </p:cNvSpPr>
          <p:nvPr/>
        </p:nvSpPr>
        <p:spPr bwMode="auto">
          <a:xfrm rot="-5400000">
            <a:off x="6216650" y="-1045370"/>
            <a:ext cx="215900" cy="1414463"/>
          </a:xfrm>
          <a:prstGeom prst="rect">
            <a:avLst/>
          </a:prstGeom>
          <a:solidFill>
            <a:srgbClr val="405665"/>
          </a:solidFill>
          <a:ln w="9525">
            <a:noFill/>
            <a:round/>
            <a:headEnd/>
            <a:tailEnd/>
          </a:ln>
        </p:spPr>
        <p:txBody>
          <a:bodyPr anchor="ctr"/>
          <a:lstStyle/>
          <a:p>
            <a:pPr algn="ctr"/>
            <a:endParaRPr lang="en-US" altLang="zh-CN" sz="2000">
              <a:solidFill>
                <a:schemeClr val="bg1"/>
              </a:solidFill>
              <a:latin typeface="Century Gothic"/>
            </a:endParaRPr>
          </a:p>
        </p:txBody>
      </p:sp>
      <p:pic>
        <p:nvPicPr>
          <p:cNvPr id="27" name="图片占位符 28"/>
          <p:cNvPicPr>
            <a:picLocks noChangeAspect="1"/>
          </p:cNvPicPr>
          <p:nvPr/>
        </p:nvPicPr>
        <p:blipFill>
          <a:blip r:embed="rId3" cstate="print">
            <a:extLst/>
          </a:blip>
          <a:srcRect l="16711" r="16711"/>
          <a:stretch>
            <a:fillRect/>
          </a:stretch>
        </p:blipFill>
        <p:spPr>
          <a:xfrm>
            <a:off x="1520359" y="1643303"/>
            <a:ext cx="1035714" cy="1380952"/>
          </a:xfrm>
          <a:prstGeom prst="ellipse">
            <a:avLst/>
          </a:prstGeom>
        </p:spPr>
      </p:pic>
      <p:pic>
        <p:nvPicPr>
          <p:cNvPr id="28" name="图片占位符 30"/>
          <p:cNvPicPr>
            <a:picLocks noChangeAspect="1"/>
          </p:cNvPicPr>
          <p:nvPr/>
        </p:nvPicPr>
        <p:blipFill>
          <a:blip r:embed="rId4" cstate="print">
            <a:extLst/>
          </a:blip>
          <a:srcRect l="16711" r="16711"/>
          <a:stretch>
            <a:fillRect/>
          </a:stretch>
        </p:blipFill>
        <p:spPr>
          <a:xfrm>
            <a:off x="6907309" y="1643303"/>
            <a:ext cx="1035714" cy="1380952"/>
          </a:xfrm>
          <a:prstGeom prst="ellipse">
            <a:avLst/>
          </a:prstGeom>
          <a:blipFill>
            <a:blip r:embed="rId5" cstate="print"/>
            <a:tile tx="0" ty="0" sx="100000" sy="100000" flip="none" algn="tl"/>
          </a:blipFill>
        </p:spPr>
      </p:pic>
      <p:pic>
        <p:nvPicPr>
          <p:cNvPr id="29" name="图片占位符 29"/>
          <p:cNvPicPr>
            <a:picLocks noChangeAspect="1"/>
          </p:cNvPicPr>
          <p:nvPr/>
        </p:nvPicPr>
        <p:blipFill>
          <a:blip r:embed="rId6" cstate="print">
            <a:extLst/>
          </a:blip>
          <a:srcRect l="17829" r="17829"/>
          <a:stretch>
            <a:fillRect/>
          </a:stretch>
        </p:blipFill>
        <p:spPr>
          <a:xfrm>
            <a:off x="4211734" y="3833745"/>
            <a:ext cx="1035714" cy="1380952"/>
          </a:xfrm>
          <a:prstGeom prst="ellipse">
            <a:avLst/>
          </a:prstGeom>
        </p:spPr>
      </p:pic>
      <p:sp>
        <p:nvSpPr>
          <p:cNvPr id="30" name="Freeform 6"/>
          <p:cNvSpPr/>
          <p:nvPr/>
        </p:nvSpPr>
        <p:spPr>
          <a:xfrm rot="10800000">
            <a:off x="395535" y="3311524"/>
            <a:ext cx="8352927" cy="244477"/>
          </a:xfrm>
          <a:custGeom>
            <a:avLst/>
            <a:gdLst>
              <a:gd name="connsiteX0" fmla="*/ 91440 w 8549641"/>
              <a:gd name="connsiteY0" fmla="*/ 0 h 182880"/>
              <a:gd name="connsiteX1" fmla="*/ 8549641 w 8549641"/>
              <a:gd name="connsiteY1" fmla="*/ 0 h 182880"/>
              <a:gd name="connsiteX2" fmla="*/ 8549641 w 8549641"/>
              <a:gd name="connsiteY2" fmla="*/ 182880 h 182880"/>
              <a:gd name="connsiteX3" fmla="*/ 91440 w 8549641"/>
              <a:gd name="connsiteY3" fmla="*/ 182880 h 182880"/>
              <a:gd name="connsiteX4" fmla="*/ 0 w 8549641"/>
              <a:gd name="connsiteY4" fmla="*/ 91440 h 182880"/>
              <a:gd name="connsiteX5" fmla="*/ 91440 w 8549641"/>
              <a:gd name="connsiteY5" fmla="*/ 0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9641" h="182880">
                <a:moveTo>
                  <a:pt x="91440" y="0"/>
                </a:moveTo>
                <a:lnTo>
                  <a:pt x="8549641" y="0"/>
                </a:lnTo>
                <a:lnTo>
                  <a:pt x="8549641" y="182880"/>
                </a:lnTo>
                <a:lnTo>
                  <a:pt x="91440" y="182880"/>
                </a:lnTo>
                <a:cubicBezTo>
                  <a:pt x="40939" y="182880"/>
                  <a:pt x="0" y="141941"/>
                  <a:pt x="0" y="91440"/>
                </a:cubicBezTo>
                <a:cubicBezTo>
                  <a:pt x="0" y="40939"/>
                  <a:pt x="40939" y="0"/>
                  <a:pt x="91440" y="0"/>
                </a:cubicBezTo>
                <a:close/>
              </a:path>
            </a:pathLst>
          </a:custGeom>
          <a:solidFill>
            <a:srgbClr val="4056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grpSp>
        <p:nvGrpSpPr>
          <p:cNvPr id="34" name="Group 20"/>
          <p:cNvGrpSpPr/>
          <p:nvPr/>
        </p:nvGrpSpPr>
        <p:grpSpPr>
          <a:xfrm>
            <a:off x="3186049" y="1861640"/>
            <a:ext cx="70718" cy="1504183"/>
            <a:chOff x="3546994" y="1754522"/>
            <a:chExt cx="70718" cy="1128137"/>
          </a:xfrm>
          <a:solidFill>
            <a:schemeClr val="bg1">
              <a:lumMod val="65000"/>
            </a:schemeClr>
          </a:solidFill>
        </p:grpSpPr>
        <p:sp>
          <p:nvSpPr>
            <p:cNvPr id="38" name="Oval 9"/>
            <p:cNvSpPr/>
            <p:nvPr/>
          </p:nvSpPr>
          <p:spPr>
            <a:xfrm>
              <a:off x="3546994" y="1754522"/>
              <a:ext cx="70718" cy="70716"/>
            </a:xfrm>
            <a:prstGeom prst="ellipse">
              <a:avLst/>
            </a:prstGeom>
            <a:grp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9" name="短酷PPT"/>
            <p:cNvCxnSpPr>
              <a:stCxn id="38" idx="4"/>
              <a:endCxn id="40" idx="0"/>
            </p:cNvCxnSpPr>
            <p:nvPr/>
          </p:nvCxnSpPr>
          <p:spPr>
            <a:xfrm>
              <a:off x="3582353" y="1825238"/>
              <a:ext cx="0" cy="1057421"/>
            </a:xfrm>
            <a:prstGeom prst="line">
              <a:avLst/>
            </a:prstGeom>
            <a:grpFill/>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0" name="Oval 11"/>
          <p:cNvSpPr/>
          <p:nvPr/>
        </p:nvSpPr>
        <p:spPr>
          <a:xfrm>
            <a:off x="3170173" y="3365823"/>
            <a:ext cx="102470" cy="136621"/>
          </a:xfrm>
          <a:prstGeom prst="ellipse">
            <a:avLst/>
          </a:prstGeom>
          <a:gradFill>
            <a:gsLst>
              <a:gs pos="0">
                <a:srgbClr val="FFFFFF"/>
              </a:gs>
              <a:gs pos="100000">
                <a:schemeClr val="bg1">
                  <a:lumMod val="95000"/>
                </a:schemeClr>
              </a:gs>
            </a:gsLst>
            <a:lin ang="17400000" scaled="0"/>
          </a:gradFill>
          <a:ln w="25400">
            <a:gradFill>
              <a:gsLst>
                <a:gs pos="0">
                  <a:schemeClr val="bg1"/>
                </a:gs>
                <a:gs pos="100000">
                  <a:schemeClr val="bg1">
                    <a:lumMod val="95000"/>
                  </a:schemeClr>
                </a:gs>
              </a:gsLst>
              <a:lin ang="5400000" scaled="1"/>
            </a:gradFill>
          </a:ln>
          <a:effectLst>
            <a:outerShdw blurRad="254000" dist="101600" dir="2700000" algn="tl" rotWithShape="0">
              <a:prstClr val="black">
                <a:alpha val="30000"/>
              </a:prstClr>
            </a:outerShdw>
          </a:effectLst>
        </p:spPr>
        <p:txBody>
          <a:bodyPr lIns="0" tIns="0" rIns="0" bIns="0" anchor="ctr"/>
          <a:lstStyle/>
          <a:p>
            <a:pPr fontAlgn="auto">
              <a:spcBef>
                <a:spcPts val="0"/>
              </a:spcBef>
              <a:spcAft>
                <a:spcPts val="0"/>
              </a:spcAft>
              <a:defRPr/>
            </a:pPr>
            <a:endParaRPr lang="en-US" sz="1600">
              <a:latin typeface="+mn-lt"/>
              <a:ea typeface="+mn-ea"/>
            </a:endParaRPr>
          </a:p>
        </p:txBody>
      </p:sp>
      <p:grpSp>
        <p:nvGrpSpPr>
          <p:cNvPr id="50" name="Group 13"/>
          <p:cNvGrpSpPr/>
          <p:nvPr/>
        </p:nvGrpSpPr>
        <p:grpSpPr>
          <a:xfrm>
            <a:off x="458078" y="3502444"/>
            <a:ext cx="70718" cy="1473877"/>
            <a:chOff x="853107" y="2985125"/>
            <a:chExt cx="70718" cy="1105408"/>
          </a:xfrm>
          <a:solidFill>
            <a:schemeClr val="bg1">
              <a:lumMod val="65000"/>
            </a:schemeClr>
          </a:solidFill>
        </p:grpSpPr>
        <p:sp>
          <p:nvSpPr>
            <p:cNvPr id="51" name="Oval 16"/>
            <p:cNvSpPr/>
            <p:nvPr/>
          </p:nvSpPr>
          <p:spPr>
            <a:xfrm>
              <a:off x="853107" y="4019817"/>
              <a:ext cx="70718" cy="70716"/>
            </a:xfrm>
            <a:prstGeom prst="ellipse">
              <a:avLst/>
            </a:prstGeom>
            <a:grp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52" name="短酷PPT"/>
            <p:cNvCxnSpPr/>
            <p:nvPr/>
          </p:nvCxnSpPr>
          <p:spPr>
            <a:xfrm>
              <a:off x="888466" y="2985125"/>
              <a:ext cx="0" cy="1034692"/>
            </a:xfrm>
            <a:prstGeom prst="line">
              <a:avLst/>
            </a:prstGeom>
            <a:grpFill/>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 name="Oval 18"/>
          <p:cNvSpPr/>
          <p:nvPr/>
        </p:nvSpPr>
        <p:spPr>
          <a:xfrm>
            <a:off x="451469" y="3365823"/>
            <a:ext cx="102470" cy="136621"/>
          </a:xfrm>
          <a:prstGeom prst="ellipse">
            <a:avLst/>
          </a:prstGeom>
          <a:gradFill>
            <a:gsLst>
              <a:gs pos="0">
                <a:srgbClr val="FFFFFF"/>
              </a:gs>
              <a:gs pos="100000">
                <a:schemeClr val="bg1">
                  <a:lumMod val="95000"/>
                </a:schemeClr>
              </a:gs>
            </a:gsLst>
            <a:lin ang="17400000" scaled="0"/>
          </a:gradFill>
          <a:ln w="25400">
            <a:gradFill>
              <a:gsLst>
                <a:gs pos="0">
                  <a:schemeClr val="bg1"/>
                </a:gs>
                <a:gs pos="100000">
                  <a:schemeClr val="bg1">
                    <a:lumMod val="95000"/>
                  </a:schemeClr>
                </a:gs>
              </a:gsLst>
              <a:lin ang="5400000" scaled="1"/>
            </a:gradFill>
          </a:ln>
          <a:effectLst>
            <a:outerShdw blurRad="254000" dist="101600" dir="2700000" algn="tl" rotWithShape="0">
              <a:prstClr val="black">
                <a:alpha val="30000"/>
              </a:prstClr>
            </a:outerShdw>
          </a:effectLst>
        </p:spPr>
        <p:txBody>
          <a:bodyPr lIns="0" tIns="0" rIns="0" bIns="0" anchor="ctr"/>
          <a:lstStyle/>
          <a:p>
            <a:pPr fontAlgn="auto">
              <a:spcBef>
                <a:spcPts val="0"/>
              </a:spcBef>
              <a:spcAft>
                <a:spcPts val="0"/>
              </a:spcAft>
              <a:defRPr/>
            </a:pPr>
            <a:endParaRPr lang="en-US" sz="1600">
              <a:latin typeface="+mn-lt"/>
              <a:ea typeface="+mn-ea"/>
            </a:endParaRPr>
          </a:p>
        </p:txBody>
      </p:sp>
      <p:sp>
        <p:nvSpPr>
          <p:cNvPr id="61" name="Oval 25"/>
          <p:cNvSpPr/>
          <p:nvPr/>
        </p:nvSpPr>
        <p:spPr>
          <a:xfrm>
            <a:off x="6224971" y="3365823"/>
            <a:ext cx="102470" cy="136621"/>
          </a:xfrm>
          <a:prstGeom prst="ellipse">
            <a:avLst/>
          </a:prstGeom>
          <a:gradFill>
            <a:gsLst>
              <a:gs pos="0">
                <a:srgbClr val="FFFFFF"/>
              </a:gs>
              <a:gs pos="100000">
                <a:schemeClr val="bg1">
                  <a:lumMod val="95000"/>
                </a:schemeClr>
              </a:gs>
            </a:gsLst>
            <a:lin ang="17400000" scaled="0"/>
          </a:gradFill>
          <a:ln w="25400">
            <a:gradFill>
              <a:gsLst>
                <a:gs pos="0">
                  <a:schemeClr val="bg1"/>
                </a:gs>
                <a:gs pos="100000">
                  <a:schemeClr val="bg1">
                    <a:lumMod val="95000"/>
                  </a:schemeClr>
                </a:gs>
              </a:gsLst>
              <a:lin ang="5400000" scaled="1"/>
            </a:gradFill>
          </a:ln>
          <a:effectLst>
            <a:outerShdw blurRad="254000" dist="101600" dir="2700000" algn="tl" rotWithShape="0">
              <a:prstClr val="black">
                <a:alpha val="30000"/>
              </a:prstClr>
            </a:outerShdw>
          </a:effectLst>
        </p:spPr>
        <p:txBody>
          <a:bodyPr lIns="0" tIns="0" rIns="0" bIns="0" anchor="ctr"/>
          <a:lstStyle/>
          <a:p>
            <a:pPr fontAlgn="auto">
              <a:spcBef>
                <a:spcPts val="0"/>
              </a:spcBef>
              <a:spcAft>
                <a:spcPts val="0"/>
              </a:spcAft>
              <a:defRPr/>
            </a:pPr>
            <a:endParaRPr lang="en-US" sz="1600">
              <a:latin typeface="+mn-lt"/>
              <a:ea typeface="+mn-ea"/>
            </a:endParaRPr>
          </a:p>
        </p:txBody>
      </p:sp>
      <p:grpSp>
        <p:nvGrpSpPr>
          <p:cNvPr id="63" name="Group 13"/>
          <p:cNvGrpSpPr/>
          <p:nvPr/>
        </p:nvGrpSpPr>
        <p:grpSpPr>
          <a:xfrm>
            <a:off x="6237565" y="3502444"/>
            <a:ext cx="70718" cy="1473877"/>
            <a:chOff x="853107" y="2985125"/>
            <a:chExt cx="70718" cy="1105408"/>
          </a:xfrm>
          <a:solidFill>
            <a:schemeClr val="bg1">
              <a:lumMod val="65000"/>
            </a:schemeClr>
          </a:solidFill>
        </p:grpSpPr>
        <p:sp>
          <p:nvSpPr>
            <p:cNvPr id="64" name="Oval 16"/>
            <p:cNvSpPr/>
            <p:nvPr/>
          </p:nvSpPr>
          <p:spPr>
            <a:xfrm>
              <a:off x="853107" y="4019817"/>
              <a:ext cx="70718" cy="70716"/>
            </a:xfrm>
            <a:prstGeom prst="ellipse">
              <a:avLst/>
            </a:prstGeom>
            <a:grp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65" name="短酷PPT"/>
            <p:cNvCxnSpPr/>
            <p:nvPr/>
          </p:nvCxnSpPr>
          <p:spPr>
            <a:xfrm>
              <a:off x="888466" y="2985125"/>
              <a:ext cx="0" cy="1034692"/>
            </a:xfrm>
            <a:prstGeom prst="line">
              <a:avLst/>
            </a:prstGeom>
            <a:grpFill/>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a:grpSpLocks/>
          </p:cNvGrpSpPr>
          <p:nvPr/>
        </p:nvGrpSpPr>
        <p:grpSpPr bwMode="auto">
          <a:xfrm>
            <a:off x="581025" y="3708397"/>
            <a:ext cx="2789635" cy="1278466"/>
            <a:chOff x="1288489" y="3709078"/>
            <a:chExt cx="3719721" cy="1278092"/>
          </a:xfrm>
        </p:grpSpPr>
        <p:sp>
          <p:nvSpPr>
            <p:cNvPr id="17438" name="TextBox 9"/>
            <p:cNvSpPr txBox="1">
              <a:spLocks noChangeArrowheads="1"/>
            </p:cNvSpPr>
            <p:nvPr/>
          </p:nvSpPr>
          <p:spPr bwMode="auto">
            <a:xfrm>
              <a:off x="1288489" y="4202570"/>
              <a:ext cx="3719721" cy="784600"/>
            </a:xfrm>
            <a:prstGeom prst="rect">
              <a:avLst/>
            </a:prstGeom>
            <a:noFill/>
            <a:ln w="9525">
              <a:noFill/>
              <a:miter lim="800000"/>
              <a:headEnd/>
              <a:tailEnd/>
            </a:ln>
          </p:spPr>
          <p:txBody>
            <a:bodyPr>
              <a:spAutoFit/>
            </a:bodyPr>
            <a:lstStyle/>
            <a:p>
              <a:pPr algn="just">
                <a:lnSpc>
                  <a:spcPct val="125000"/>
                </a:lnSpc>
              </a:pPr>
              <a:r>
                <a:rPr lang="zh-CN" altLang="en-US" dirty="0" smtClean="0">
                  <a:solidFill>
                    <a:srgbClr val="000F2A"/>
                  </a:solidFill>
                  <a:latin typeface="微软雅黑" pitchFamily="34" charset="-122"/>
                  <a:ea typeface="微软雅黑" pitchFamily="34" charset="-122"/>
                </a:rPr>
                <a:t>厦门集美大学图书馆</a:t>
              </a:r>
              <a:r>
                <a:rPr lang="zh-CN" altLang="en-US" dirty="0" smtClean="0">
                  <a:solidFill>
                    <a:srgbClr val="000F2A"/>
                  </a:solidFill>
                  <a:latin typeface="微软雅黑" pitchFamily="34" charset="-122"/>
                  <a:ea typeface="微软雅黑" pitchFamily="34" charset="-122"/>
                </a:rPr>
                <a:t>（阿法迪、高频）</a:t>
              </a:r>
              <a:endParaRPr lang="zh-CN" altLang="en-US" dirty="0">
                <a:solidFill>
                  <a:srgbClr val="000F2A"/>
                </a:solidFill>
                <a:latin typeface="微软雅黑" pitchFamily="34" charset="-122"/>
                <a:ea typeface="微软雅黑" pitchFamily="34" charset="-122"/>
              </a:endParaRPr>
            </a:p>
          </p:txBody>
        </p:sp>
        <p:sp>
          <p:nvSpPr>
            <p:cNvPr id="67" name="TextBox 1"/>
            <p:cNvSpPr txBox="1"/>
            <p:nvPr/>
          </p:nvSpPr>
          <p:spPr>
            <a:xfrm>
              <a:off x="1337705" y="3709078"/>
              <a:ext cx="2199868" cy="496703"/>
            </a:xfrm>
            <a:prstGeom prst="flowChartManualInput">
              <a:avLst/>
            </a:prstGeom>
            <a:solidFill>
              <a:srgbClr val="3D9FAC"/>
            </a:solidFill>
          </p:spPr>
          <p:txBody>
            <a:bodyPr wrap="square">
              <a:spAutoFit/>
            </a:bodyPr>
            <a:lstStyle/>
            <a:p>
              <a:pPr algn="ctr" defTabSz="1219139" fontAlgn="auto">
                <a:spcBef>
                  <a:spcPts val="0"/>
                </a:spcBef>
                <a:spcAft>
                  <a:spcPts val="0"/>
                </a:spcAft>
                <a:defRPr/>
              </a:pPr>
              <a:r>
                <a:rPr lang="zh-CN" altLang="en-US" sz="2000" kern="0" dirty="0" smtClean="0">
                  <a:solidFill>
                    <a:schemeClr val="bg1"/>
                  </a:solidFill>
                  <a:latin typeface="Century Gothic" panose="020B0502020202020204" pitchFamily="34" charset="0"/>
                  <a:ea typeface="冬青黑体简体中文 W3" panose="020B0300000000000000" pitchFamily="34" charset="-122"/>
                  <a:cs typeface="Arial" panose="020B0604020202020204" pitchFamily="34" charset="0"/>
                </a:rPr>
                <a:t>高校图书馆</a:t>
              </a:r>
              <a:endParaRPr lang="zh-CN" altLang="en-US" sz="2000" kern="0" dirty="0">
                <a:solidFill>
                  <a:schemeClr val="bg1"/>
                </a:solidFill>
                <a:latin typeface="Century Gothic" panose="020B0502020202020204" pitchFamily="34" charset="0"/>
                <a:ea typeface="冬青黑体简体中文 W3" panose="020B0300000000000000" pitchFamily="34" charset="-122"/>
                <a:cs typeface="Arial" panose="020B0604020202020204" pitchFamily="34" charset="0"/>
              </a:endParaRPr>
            </a:p>
          </p:txBody>
        </p:sp>
      </p:grpSp>
      <p:grpSp>
        <p:nvGrpSpPr>
          <p:cNvPr id="4" name="组合 3"/>
          <p:cNvGrpSpPr>
            <a:grpSpLocks/>
          </p:cNvGrpSpPr>
          <p:nvPr/>
        </p:nvGrpSpPr>
        <p:grpSpPr bwMode="auto">
          <a:xfrm>
            <a:off x="6369844" y="3708404"/>
            <a:ext cx="2149079" cy="1278537"/>
            <a:chOff x="8492813" y="3709078"/>
            <a:chExt cx="2866493" cy="1277983"/>
          </a:xfrm>
        </p:grpSpPr>
        <p:sp>
          <p:nvSpPr>
            <p:cNvPr id="17436" name="TextBox 9"/>
            <p:cNvSpPr txBox="1">
              <a:spLocks noChangeArrowheads="1"/>
            </p:cNvSpPr>
            <p:nvPr/>
          </p:nvSpPr>
          <p:spPr bwMode="auto">
            <a:xfrm>
              <a:off x="8492813" y="4202571"/>
              <a:ext cx="2866493" cy="784490"/>
            </a:xfrm>
            <a:prstGeom prst="rect">
              <a:avLst/>
            </a:prstGeom>
            <a:noFill/>
            <a:ln w="9525">
              <a:noFill/>
              <a:miter lim="800000"/>
              <a:headEnd/>
              <a:tailEnd/>
            </a:ln>
          </p:spPr>
          <p:txBody>
            <a:bodyPr>
              <a:spAutoFit/>
            </a:bodyPr>
            <a:lstStyle/>
            <a:p>
              <a:pPr algn="just">
                <a:lnSpc>
                  <a:spcPct val="125000"/>
                </a:lnSpc>
              </a:pPr>
              <a:r>
                <a:rPr lang="zh-CN" altLang="en-US" dirty="0" smtClean="0">
                  <a:solidFill>
                    <a:srgbClr val="000F2A"/>
                  </a:solidFill>
                  <a:latin typeface="微软雅黑" pitchFamily="34" charset="-122"/>
                  <a:ea typeface="微软雅黑" pitchFamily="34" charset="-122"/>
                </a:rPr>
                <a:t>汕头</a:t>
              </a:r>
              <a:r>
                <a:rPr lang="zh-CN" altLang="en-US" dirty="0" smtClean="0">
                  <a:solidFill>
                    <a:srgbClr val="000F2A"/>
                  </a:solidFill>
                  <a:latin typeface="微软雅黑" pitchFamily="34" charset="-122"/>
                  <a:ea typeface="微软雅黑" pitchFamily="34" charset="-122"/>
                </a:rPr>
                <a:t>大学图书馆</a:t>
              </a:r>
              <a:r>
                <a:rPr lang="zh-CN" altLang="en-US" dirty="0" smtClean="0">
                  <a:solidFill>
                    <a:srgbClr val="000F2A"/>
                  </a:solidFill>
                  <a:latin typeface="微软雅黑" pitchFamily="34" charset="-122"/>
                  <a:ea typeface="微软雅黑" pitchFamily="34" charset="-122"/>
                </a:rPr>
                <a:t>（远望谷、超高频）</a:t>
              </a:r>
              <a:endParaRPr lang="zh-CN" altLang="en-US" dirty="0">
                <a:solidFill>
                  <a:srgbClr val="000F2A"/>
                </a:solidFill>
                <a:latin typeface="微软雅黑" pitchFamily="34" charset="-122"/>
                <a:ea typeface="微软雅黑" pitchFamily="34" charset="-122"/>
              </a:endParaRPr>
            </a:p>
          </p:txBody>
        </p:sp>
        <p:sp>
          <p:nvSpPr>
            <p:cNvPr id="69" name="TextBox 1"/>
            <p:cNvSpPr txBox="1"/>
            <p:nvPr/>
          </p:nvSpPr>
          <p:spPr>
            <a:xfrm>
              <a:off x="8565865" y="3709078"/>
              <a:ext cx="2331240" cy="496633"/>
            </a:xfrm>
            <a:prstGeom prst="flowChartManualInput">
              <a:avLst/>
            </a:prstGeom>
            <a:solidFill>
              <a:srgbClr val="D7562E"/>
            </a:solidFill>
          </p:spPr>
          <p:txBody>
            <a:bodyPr wrap="square">
              <a:spAutoFit/>
            </a:bodyPr>
            <a:lstStyle/>
            <a:p>
              <a:pPr algn="ctr" defTabSz="1219139" fontAlgn="auto">
                <a:spcBef>
                  <a:spcPts val="0"/>
                </a:spcBef>
                <a:spcAft>
                  <a:spcPts val="0"/>
                </a:spcAft>
                <a:defRPr/>
              </a:pPr>
              <a:r>
                <a:rPr lang="zh-CN" altLang="en-US" sz="2000" kern="0" dirty="0" smtClean="0">
                  <a:solidFill>
                    <a:schemeClr val="bg1"/>
                  </a:solidFill>
                  <a:latin typeface="Century Gothic" panose="020B0502020202020204" pitchFamily="34" charset="0"/>
                  <a:ea typeface="冬青黑体简体中文 W3" panose="020B0300000000000000" pitchFamily="34" charset="-122"/>
                  <a:cs typeface="Arial" panose="020B0604020202020204" pitchFamily="34" charset="0"/>
                </a:rPr>
                <a:t>高校图书馆</a:t>
              </a:r>
              <a:endParaRPr lang="zh-CN" altLang="en-US" sz="2000" kern="0" dirty="0">
                <a:solidFill>
                  <a:schemeClr val="bg1"/>
                </a:solidFill>
                <a:latin typeface="Century Gothic" panose="020B0502020202020204" pitchFamily="34" charset="0"/>
                <a:ea typeface="冬青黑体简体中文 W3" panose="020B0300000000000000" pitchFamily="34" charset="-122"/>
                <a:cs typeface="Arial" panose="020B0604020202020204" pitchFamily="34" charset="0"/>
              </a:endParaRPr>
            </a:p>
          </p:txBody>
        </p:sp>
      </p:grpSp>
      <p:grpSp>
        <p:nvGrpSpPr>
          <p:cNvPr id="3" name="组合 2"/>
          <p:cNvGrpSpPr>
            <a:grpSpLocks/>
          </p:cNvGrpSpPr>
          <p:nvPr/>
        </p:nvGrpSpPr>
        <p:grpSpPr bwMode="auto">
          <a:xfrm>
            <a:off x="3298032" y="1916832"/>
            <a:ext cx="2908697" cy="889976"/>
            <a:chOff x="4878758" y="1691592"/>
            <a:chExt cx="3877988" cy="890159"/>
          </a:xfrm>
        </p:grpSpPr>
        <p:sp>
          <p:nvSpPr>
            <p:cNvPr id="17434" name="TextBox 9"/>
            <p:cNvSpPr txBox="1">
              <a:spLocks noChangeArrowheads="1"/>
            </p:cNvSpPr>
            <p:nvPr/>
          </p:nvSpPr>
          <p:spPr bwMode="auto">
            <a:xfrm>
              <a:off x="4878758" y="2185086"/>
              <a:ext cx="3877988" cy="396665"/>
            </a:xfrm>
            <a:prstGeom prst="rect">
              <a:avLst/>
            </a:prstGeom>
            <a:noFill/>
            <a:ln w="9525">
              <a:noFill/>
              <a:miter lim="800000"/>
              <a:headEnd/>
              <a:tailEnd/>
            </a:ln>
          </p:spPr>
          <p:txBody>
            <a:bodyPr>
              <a:spAutoFit/>
            </a:bodyPr>
            <a:lstStyle/>
            <a:p>
              <a:pPr algn="just">
                <a:lnSpc>
                  <a:spcPct val="120000"/>
                </a:lnSpc>
              </a:pPr>
              <a:r>
                <a:rPr lang="zh-CN" altLang="en-US" dirty="0" smtClean="0">
                  <a:solidFill>
                    <a:srgbClr val="000F2A"/>
                  </a:solidFill>
                  <a:latin typeface="微软雅黑" pitchFamily="34" charset="-122"/>
                  <a:ea typeface="微软雅黑" pitchFamily="34" charset="-122"/>
                </a:rPr>
                <a:t>深圳图书馆（海恒、高频）</a:t>
              </a:r>
              <a:endParaRPr lang="zh-CN" altLang="en-US" dirty="0">
                <a:solidFill>
                  <a:srgbClr val="000F2A"/>
                </a:solidFill>
                <a:latin typeface="微软雅黑" pitchFamily="34" charset="-122"/>
                <a:ea typeface="微软雅黑" pitchFamily="34" charset="-122"/>
              </a:endParaRPr>
            </a:p>
          </p:txBody>
        </p:sp>
        <p:sp>
          <p:nvSpPr>
            <p:cNvPr id="71" name="TextBox 1"/>
            <p:cNvSpPr txBox="1"/>
            <p:nvPr/>
          </p:nvSpPr>
          <p:spPr>
            <a:xfrm>
              <a:off x="4951777" y="1691592"/>
              <a:ext cx="2297511" cy="496950"/>
            </a:xfrm>
            <a:prstGeom prst="flowChartManualInput">
              <a:avLst/>
            </a:prstGeom>
            <a:solidFill>
              <a:srgbClr val="405665"/>
            </a:solidFill>
          </p:spPr>
          <p:txBody>
            <a:bodyPr wrap="square">
              <a:spAutoFit/>
            </a:bodyPr>
            <a:lstStyle/>
            <a:p>
              <a:pPr algn="ctr" defTabSz="1219139" fontAlgn="auto">
                <a:spcBef>
                  <a:spcPts val="0"/>
                </a:spcBef>
                <a:spcAft>
                  <a:spcPts val="0"/>
                </a:spcAft>
                <a:defRPr/>
              </a:pPr>
              <a:r>
                <a:rPr lang="zh-CN" altLang="en-US" sz="2000" kern="0" dirty="0" smtClean="0">
                  <a:solidFill>
                    <a:schemeClr val="bg1"/>
                  </a:solidFill>
                  <a:latin typeface="Century Gothic" panose="020B0502020202020204" pitchFamily="34" charset="0"/>
                  <a:ea typeface="冬青黑体简体中文 W3" panose="020B0300000000000000" pitchFamily="34" charset="-122"/>
                  <a:cs typeface="Arial" panose="020B0604020202020204" pitchFamily="34" charset="0"/>
                </a:rPr>
                <a:t>公共图书馆</a:t>
              </a:r>
              <a:endParaRPr lang="zh-CN" altLang="en-US" sz="2000" kern="0" dirty="0">
                <a:solidFill>
                  <a:schemeClr val="bg1"/>
                </a:solidFill>
                <a:latin typeface="Century Gothic" panose="020B0502020202020204" pitchFamily="34" charset="0"/>
                <a:ea typeface="冬青黑体简体中文 W3" panose="020B0300000000000000" pitchFamily="34" charset="-122"/>
                <a:cs typeface="Arial" panose="020B0604020202020204" pitchFamily="34" charset="0"/>
              </a:endParaRPr>
            </a:p>
          </p:txBody>
        </p:sp>
      </p:grpSp>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zh-CN" altLang="zh-CN" sz="2500" dirty="0" smtClean="0">
                <a:solidFill>
                  <a:schemeClr val="accent1">
                    <a:lumMod val="75000"/>
                  </a:schemeClr>
                </a:solidFill>
                <a:effectLst/>
              </a:rPr>
              <a:t>项目实施前的调研</a:t>
            </a:r>
            <a:endParaRPr lang="zh-CN" altLang="zh-CN" sz="2500" dirty="0">
              <a:solidFill>
                <a:schemeClr val="accent1">
                  <a:lumMod val="75000"/>
                </a:schemeClr>
              </a:solidFill>
              <a:effectLst/>
            </a:endParaRPr>
          </a:p>
        </p:txBody>
      </p:sp>
      <p:sp>
        <p:nvSpPr>
          <p:cNvPr id="42" name="标题 1"/>
          <p:cNvSpPr txBox="1">
            <a:spLocks/>
          </p:cNvSpPr>
          <p:nvPr/>
        </p:nvSpPr>
        <p:spPr>
          <a:xfrm>
            <a:off x="1690570" y="5986074"/>
            <a:ext cx="6241150" cy="549753"/>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en-US" altLang="zh-CN" sz="2500" dirty="0" smtClean="0">
                <a:solidFill>
                  <a:schemeClr val="tx1"/>
                </a:solidFill>
                <a:effectLst/>
                <a:latin typeface="+mn-ea"/>
                <a:ea typeface="+mn-ea"/>
              </a:rPr>
              <a:t>2006</a:t>
            </a:r>
            <a:r>
              <a:rPr lang="zh-CN" altLang="en-US" sz="2500" dirty="0" smtClean="0">
                <a:solidFill>
                  <a:schemeClr val="tx1"/>
                </a:solidFill>
                <a:effectLst/>
                <a:latin typeface="+mn-ea"/>
                <a:ea typeface="+mn-ea"/>
              </a:rPr>
              <a:t>年全国图书馆行业</a:t>
            </a:r>
            <a:r>
              <a:rPr lang="en-US" altLang="zh-CN" sz="2500" dirty="0" smtClean="0">
                <a:solidFill>
                  <a:schemeClr val="tx1"/>
                </a:solidFill>
                <a:effectLst/>
                <a:latin typeface="+mn-ea"/>
                <a:ea typeface="+mn-ea"/>
              </a:rPr>
              <a:t>RFID</a:t>
            </a:r>
            <a:r>
              <a:rPr lang="zh-CN" altLang="en-US" sz="2500" dirty="0" smtClean="0">
                <a:solidFill>
                  <a:schemeClr val="tx1"/>
                </a:solidFill>
                <a:effectLst/>
                <a:latin typeface="+mn-ea"/>
                <a:ea typeface="+mn-ea"/>
              </a:rPr>
              <a:t>使用情况</a:t>
            </a:r>
            <a:endParaRPr lang="zh-CN" altLang="zh-CN" sz="2500" dirty="0">
              <a:solidFill>
                <a:schemeClr val="tx1"/>
              </a:solidFill>
              <a:effectLst/>
              <a:latin typeface="+mn-ea"/>
              <a:ea typeface="+mn-ea"/>
            </a:endParaRPr>
          </a:p>
        </p:txBody>
      </p:sp>
    </p:spTree>
    <p:extLst>
      <p:ext uri="{BB962C8B-B14F-4D97-AF65-F5344CB8AC3E}">
        <p14:creationId xmlns="" xmlns:p14="http://schemas.microsoft.com/office/powerpoint/2010/main" val="205067165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0-#ppt_w/2"/>
                                          </p:val>
                                        </p:tav>
                                        <p:tav tm="100000">
                                          <p:val>
                                            <p:strVal val="#ppt_x"/>
                                          </p:val>
                                        </p:tav>
                                      </p:tavLst>
                                    </p:anim>
                                    <p:anim calcmode="lin" valueType="num">
                                      <p:cBhvr additive="base">
                                        <p:cTn id="8" dur="750" fill="hold"/>
                                        <p:tgtEl>
                                          <p:spTgt spid="30"/>
                                        </p:tgtEl>
                                        <p:attrNameLst>
                                          <p:attrName>ppt_y</p:attrName>
                                        </p:attrNameLst>
                                      </p:cBhvr>
                                      <p:tavLst>
                                        <p:tav tm="0">
                                          <p:val>
                                            <p:strVal val="#ppt_y"/>
                                          </p:val>
                                        </p:tav>
                                        <p:tav tm="100000">
                                          <p:val>
                                            <p:strVal val="#ppt_y"/>
                                          </p:val>
                                        </p:tav>
                                      </p:tavLst>
                                    </p:anim>
                                  </p:childTnLst>
                                </p:cTn>
                              </p:par>
                              <p:par>
                                <p:cTn id="9" presetID="23" presetClass="entr" presetSubtype="36" decel="100000" fill="hold" nodeType="withEffect">
                                  <p:stCondLst>
                                    <p:cond delay="0"/>
                                  </p:stCondLst>
                                  <p:iterate type="lt">
                                    <p:tmPct val="20000"/>
                                  </p:iterate>
                                  <p:childTnLst>
                                    <p:set>
                                      <p:cBhvr>
                                        <p:cTn id="10" dur="1" fill="hold">
                                          <p:stCondLst>
                                            <p:cond delay="0"/>
                                          </p:stCondLst>
                                        </p:cTn>
                                        <p:tgtEl>
                                          <p:spTgt spid="53"/>
                                        </p:tgtEl>
                                        <p:attrNameLst>
                                          <p:attrName>style.visibility</p:attrName>
                                        </p:attrNameLst>
                                      </p:cBhvr>
                                      <p:to>
                                        <p:strVal val="visible"/>
                                      </p:to>
                                    </p:set>
                                    <p:anim calcmode="lin" valueType="num">
                                      <p:cBhvr>
                                        <p:cTn id="11" dur="750" fill="hold"/>
                                        <p:tgtEl>
                                          <p:spTgt spid="53"/>
                                        </p:tgtEl>
                                        <p:attrNameLst>
                                          <p:attrName>ppt_w</p:attrName>
                                        </p:attrNameLst>
                                      </p:cBhvr>
                                      <p:tavLst>
                                        <p:tav tm="0">
                                          <p:val>
                                            <p:strVal val="(6*min(max(#ppt_w*#ppt_h,.3),1)-7.4)/-.7*#ppt_w"/>
                                          </p:val>
                                        </p:tav>
                                        <p:tav tm="100000">
                                          <p:val>
                                            <p:strVal val="#ppt_w"/>
                                          </p:val>
                                        </p:tav>
                                      </p:tavLst>
                                    </p:anim>
                                    <p:anim calcmode="lin" valueType="num">
                                      <p:cBhvr>
                                        <p:cTn id="12" dur="750" fill="hold"/>
                                        <p:tgtEl>
                                          <p:spTgt spid="53"/>
                                        </p:tgtEl>
                                        <p:attrNameLst>
                                          <p:attrName>ppt_h</p:attrName>
                                        </p:attrNameLst>
                                      </p:cBhvr>
                                      <p:tavLst>
                                        <p:tav tm="0">
                                          <p:val>
                                            <p:strVal val="(6*min(max(#ppt_w*#ppt_h,.3),1)-7.4)/-.7*#ppt_h"/>
                                          </p:val>
                                        </p:tav>
                                        <p:tav tm="100000">
                                          <p:val>
                                            <p:strVal val="#ppt_h"/>
                                          </p:val>
                                        </p:tav>
                                      </p:tavLst>
                                    </p:anim>
                                    <p:anim calcmode="lin" valueType="num">
                                      <p:cBhvr>
                                        <p:cTn id="13" dur="750" fill="hold"/>
                                        <p:tgtEl>
                                          <p:spTgt spid="53"/>
                                        </p:tgtEl>
                                        <p:attrNameLst>
                                          <p:attrName>ppt_x</p:attrName>
                                        </p:attrNameLst>
                                      </p:cBhvr>
                                      <p:tavLst>
                                        <p:tav tm="0">
                                          <p:val>
                                            <p:fltVal val="0.5"/>
                                          </p:val>
                                        </p:tav>
                                        <p:tav tm="100000">
                                          <p:val>
                                            <p:strVal val="#ppt_x"/>
                                          </p:val>
                                        </p:tav>
                                      </p:tavLst>
                                    </p:anim>
                                    <p:anim calcmode="lin" valueType="num">
                                      <p:cBhvr>
                                        <p:cTn id="14" dur="750" fill="hold"/>
                                        <p:tgtEl>
                                          <p:spTgt spid="53"/>
                                        </p:tgtEl>
                                        <p:attrNameLst>
                                          <p:attrName>ppt_y</p:attrName>
                                        </p:attrNameLst>
                                      </p:cBhvr>
                                      <p:tavLst>
                                        <p:tav tm="0">
                                          <p:val>
                                            <p:strVal val="1+(6*min(max(#ppt_w*#ppt_h,.3),1)-7.4)/-.7*#ppt_h/2"/>
                                          </p:val>
                                        </p:tav>
                                        <p:tav tm="100000">
                                          <p:val>
                                            <p:strVal val="#ppt_y"/>
                                          </p:val>
                                        </p:tav>
                                      </p:tavLst>
                                    </p:anim>
                                  </p:childTnLst>
                                </p:cTn>
                              </p:par>
                              <p:par>
                                <p:cTn id="15" presetID="23" presetClass="entr" presetSubtype="36" decel="100000" fill="hold" nodeType="withEffect">
                                  <p:stCondLst>
                                    <p:cond delay="0"/>
                                  </p:stCondLst>
                                  <p:iterate type="lt">
                                    <p:tmPct val="20000"/>
                                  </p:iterate>
                                  <p:childTnLst>
                                    <p:set>
                                      <p:cBhvr>
                                        <p:cTn id="16" dur="1" fill="hold">
                                          <p:stCondLst>
                                            <p:cond delay="0"/>
                                          </p:stCondLst>
                                        </p:cTn>
                                        <p:tgtEl>
                                          <p:spTgt spid="40"/>
                                        </p:tgtEl>
                                        <p:attrNameLst>
                                          <p:attrName>style.visibility</p:attrName>
                                        </p:attrNameLst>
                                      </p:cBhvr>
                                      <p:to>
                                        <p:strVal val="visible"/>
                                      </p:to>
                                    </p:set>
                                    <p:anim calcmode="lin" valueType="num">
                                      <p:cBhvr>
                                        <p:cTn id="17" dur="750" fill="hold"/>
                                        <p:tgtEl>
                                          <p:spTgt spid="40"/>
                                        </p:tgtEl>
                                        <p:attrNameLst>
                                          <p:attrName>ppt_w</p:attrName>
                                        </p:attrNameLst>
                                      </p:cBhvr>
                                      <p:tavLst>
                                        <p:tav tm="0">
                                          <p:val>
                                            <p:strVal val="(6*min(max(#ppt_w*#ppt_h,.3),1)-7.4)/-.7*#ppt_w"/>
                                          </p:val>
                                        </p:tav>
                                        <p:tav tm="100000">
                                          <p:val>
                                            <p:strVal val="#ppt_w"/>
                                          </p:val>
                                        </p:tav>
                                      </p:tavLst>
                                    </p:anim>
                                    <p:anim calcmode="lin" valueType="num">
                                      <p:cBhvr>
                                        <p:cTn id="18" dur="750" fill="hold"/>
                                        <p:tgtEl>
                                          <p:spTgt spid="40"/>
                                        </p:tgtEl>
                                        <p:attrNameLst>
                                          <p:attrName>ppt_h</p:attrName>
                                        </p:attrNameLst>
                                      </p:cBhvr>
                                      <p:tavLst>
                                        <p:tav tm="0">
                                          <p:val>
                                            <p:strVal val="(6*min(max(#ppt_w*#ppt_h,.3),1)-7.4)/-.7*#ppt_h"/>
                                          </p:val>
                                        </p:tav>
                                        <p:tav tm="100000">
                                          <p:val>
                                            <p:strVal val="#ppt_h"/>
                                          </p:val>
                                        </p:tav>
                                      </p:tavLst>
                                    </p:anim>
                                    <p:anim calcmode="lin" valueType="num">
                                      <p:cBhvr>
                                        <p:cTn id="19" dur="750" fill="hold"/>
                                        <p:tgtEl>
                                          <p:spTgt spid="40"/>
                                        </p:tgtEl>
                                        <p:attrNameLst>
                                          <p:attrName>ppt_x</p:attrName>
                                        </p:attrNameLst>
                                      </p:cBhvr>
                                      <p:tavLst>
                                        <p:tav tm="0">
                                          <p:val>
                                            <p:fltVal val="0.5"/>
                                          </p:val>
                                        </p:tav>
                                        <p:tav tm="100000">
                                          <p:val>
                                            <p:strVal val="#ppt_x"/>
                                          </p:val>
                                        </p:tav>
                                      </p:tavLst>
                                    </p:anim>
                                    <p:anim calcmode="lin" valueType="num">
                                      <p:cBhvr>
                                        <p:cTn id="20" dur="750" fill="hold"/>
                                        <p:tgtEl>
                                          <p:spTgt spid="40"/>
                                        </p:tgtEl>
                                        <p:attrNameLst>
                                          <p:attrName>ppt_y</p:attrName>
                                        </p:attrNameLst>
                                      </p:cBhvr>
                                      <p:tavLst>
                                        <p:tav tm="0">
                                          <p:val>
                                            <p:strVal val="1+(6*min(max(#ppt_w*#ppt_h,.3),1)-7.4)/-.7*#ppt_h/2"/>
                                          </p:val>
                                        </p:tav>
                                        <p:tav tm="100000">
                                          <p:val>
                                            <p:strVal val="#ppt_y"/>
                                          </p:val>
                                        </p:tav>
                                      </p:tavLst>
                                    </p:anim>
                                  </p:childTnLst>
                                </p:cTn>
                              </p:par>
                              <p:par>
                                <p:cTn id="21" presetID="23" presetClass="entr" presetSubtype="36" decel="100000" fill="hold" nodeType="withEffect">
                                  <p:stCondLst>
                                    <p:cond delay="0"/>
                                  </p:stCondLst>
                                  <p:iterate type="lt">
                                    <p:tmPct val="20000"/>
                                  </p:iterate>
                                  <p:childTnLst>
                                    <p:set>
                                      <p:cBhvr>
                                        <p:cTn id="22" dur="1" fill="hold">
                                          <p:stCondLst>
                                            <p:cond delay="0"/>
                                          </p:stCondLst>
                                        </p:cTn>
                                        <p:tgtEl>
                                          <p:spTgt spid="61"/>
                                        </p:tgtEl>
                                        <p:attrNameLst>
                                          <p:attrName>style.visibility</p:attrName>
                                        </p:attrNameLst>
                                      </p:cBhvr>
                                      <p:to>
                                        <p:strVal val="visible"/>
                                      </p:to>
                                    </p:set>
                                    <p:anim calcmode="lin" valueType="num">
                                      <p:cBhvr>
                                        <p:cTn id="23" dur="750" fill="hold"/>
                                        <p:tgtEl>
                                          <p:spTgt spid="61"/>
                                        </p:tgtEl>
                                        <p:attrNameLst>
                                          <p:attrName>ppt_w</p:attrName>
                                        </p:attrNameLst>
                                      </p:cBhvr>
                                      <p:tavLst>
                                        <p:tav tm="0">
                                          <p:val>
                                            <p:strVal val="(6*min(max(#ppt_w*#ppt_h,.3),1)-7.4)/-.7*#ppt_w"/>
                                          </p:val>
                                        </p:tav>
                                        <p:tav tm="100000">
                                          <p:val>
                                            <p:strVal val="#ppt_w"/>
                                          </p:val>
                                        </p:tav>
                                      </p:tavLst>
                                    </p:anim>
                                    <p:anim calcmode="lin" valueType="num">
                                      <p:cBhvr>
                                        <p:cTn id="24" dur="750" fill="hold"/>
                                        <p:tgtEl>
                                          <p:spTgt spid="61"/>
                                        </p:tgtEl>
                                        <p:attrNameLst>
                                          <p:attrName>ppt_h</p:attrName>
                                        </p:attrNameLst>
                                      </p:cBhvr>
                                      <p:tavLst>
                                        <p:tav tm="0">
                                          <p:val>
                                            <p:strVal val="(6*min(max(#ppt_w*#ppt_h,.3),1)-7.4)/-.7*#ppt_h"/>
                                          </p:val>
                                        </p:tav>
                                        <p:tav tm="100000">
                                          <p:val>
                                            <p:strVal val="#ppt_h"/>
                                          </p:val>
                                        </p:tav>
                                      </p:tavLst>
                                    </p:anim>
                                    <p:anim calcmode="lin" valueType="num">
                                      <p:cBhvr>
                                        <p:cTn id="25" dur="750" fill="hold"/>
                                        <p:tgtEl>
                                          <p:spTgt spid="61"/>
                                        </p:tgtEl>
                                        <p:attrNameLst>
                                          <p:attrName>ppt_x</p:attrName>
                                        </p:attrNameLst>
                                      </p:cBhvr>
                                      <p:tavLst>
                                        <p:tav tm="0">
                                          <p:val>
                                            <p:fltVal val="0.5"/>
                                          </p:val>
                                        </p:tav>
                                        <p:tav tm="100000">
                                          <p:val>
                                            <p:strVal val="#ppt_x"/>
                                          </p:val>
                                        </p:tav>
                                      </p:tavLst>
                                    </p:anim>
                                    <p:anim calcmode="lin" valueType="num">
                                      <p:cBhvr>
                                        <p:cTn id="26" dur="750" fill="hold"/>
                                        <p:tgtEl>
                                          <p:spTgt spid="61"/>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750"/>
                            </p:stCondLst>
                            <p:childTnLst>
                              <p:par>
                                <p:cTn id="28" presetID="22" presetClass="entr" presetSubtype="1"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up)">
                                      <p:cBhvr>
                                        <p:cTn id="30" dur="1000"/>
                                        <p:tgtEl>
                                          <p:spTgt spid="50"/>
                                        </p:tgtEl>
                                      </p:cBhvr>
                                    </p:animEffect>
                                  </p:childTnLst>
                                </p:cTn>
                              </p:par>
                              <p:par>
                                <p:cTn id="31" presetID="22" presetClass="entr" presetSubtype="4" fill="hold" nodeType="withEffect">
                                  <p:stCondLst>
                                    <p:cond delay="100"/>
                                  </p:stCondLst>
                                  <p:childTnLst>
                                    <p:set>
                                      <p:cBhvr>
                                        <p:cTn id="32" dur="1" fill="hold">
                                          <p:stCondLst>
                                            <p:cond delay="0"/>
                                          </p:stCondLst>
                                        </p:cTn>
                                        <p:tgtEl>
                                          <p:spTgt spid="34"/>
                                        </p:tgtEl>
                                        <p:attrNameLst>
                                          <p:attrName>style.visibility</p:attrName>
                                        </p:attrNameLst>
                                      </p:cBhvr>
                                      <p:to>
                                        <p:strVal val="visible"/>
                                      </p:to>
                                    </p:set>
                                    <p:animEffect transition="in" filter="wipe(down)">
                                      <p:cBhvr>
                                        <p:cTn id="33" dur="1000"/>
                                        <p:tgtEl>
                                          <p:spTgt spid="34"/>
                                        </p:tgtEl>
                                      </p:cBhvr>
                                    </p:animEffect>
                                  </p:childTnLst>
                                </p:cTn>
                              </p:par>
                              <p:par>
                                <p:cTn id="34" presetID="22" presetClass="entr" presetSubtype="1" fill="hold" nodeType="withEffect">
                                  <p:stCondLst>
                                    <p:cond delay="200"/>
                                  </p:stCondLst>
                                  <p:childTnLst>
                                    <p:set>
                                      <p:cBhvr>
                                        <p:cTn id="35" dur="1" fill="hold">
                                          <p:stCondLst>
                                            <p:cond delay="0"/>
                                          </p:stCondLst>
                                        </p:cTn>
                                        <p:tgtEl>
                                          <p:spTgt spid="63"/>
                                        </p:tgtEl>
                                        <p:attrNameLst>
                                          <p:attrName>style.visibility</p:attrName>
                                        </p:attrNameLst>
                                      </p:cBhvr>
                                      <p:to>
                                        <p:strVal val="visible"/>
                                      </p:to>
                                    </p:set>
                                    <p:animEffect transition="in" filter="wipe(up)">
                                      <p:cBhvr>
                                        <p:cTn id="36" dur="1000"/>
                                        <p:tgtEl>
                                          <p:spTgt spid="63"/>
                                        </p:tgtEl>
                                      </p:cBhvr>
                                    </p:animEffect>
                                  </p:childTnLst>
                                </p:cTn>
                              </p:par>
                              <p:par>
                                <p:cTn id="37" presetID="10" presetClass="entr" presetSubtype="0" fill="hold" nodeType="withEffect">
                                  <p:stCondLst>
                                    <p:cond delay="20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childTnLst>
                                </p:cTn>
                              </p:par>
                              <p:par>
                                <p:cTn id="40" presetID="10" presetClass="entr" presetSubtype="0" fill="hold" nodeType="withEffect">
                                  <p:stCondLst>
                                    <p:cond delay="20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1000"/>
                                        <p:tgtEl>
                                          <p:spTgt spid="2"/>
                                        </p:tgtEl>
                                      </p:cBhvr>
                                    </p:animEffect>
                                  </p:childTnLst>
                                </p:cTn>
                              </p:par>
                              <p:par>
                                <p:cTn id="43" presetID="10" presetClass="entr" presetSubtype="0" fill="hold" nodeType="withEffect">
                                  <p:stCondLst>
                                    <p:cond delay="20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childTnLst>
                                </p:cTn>
                              </p:par>
                              <p:par>
                                <p:cTn id="46" presetID="10" presetClass="entr" presetSubtype="0" fill="hold" nodeType="withEffect">
                                  <p:stCondLst>
                                    <p:cond delay="20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1000"/>
                                        <p:tgtEl>
                                          <p:spTgt spid="3"/>
                                        </p:tgtEl>
                                      </p:cBhvr>
                                    </p:animEffect>
                                  </p:childTnLst>
                                </p:cTn>
                              </p:par>
                              <p:par>
                                <p:cTn id="49" presetID="10" presetClass="entr" presetSubtype="0" fill="hold" nodeType="withEffect">
                                  <p:stCondLst>
                                    <p:cond delay="20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0"/>
                                        <p:tgtEl>
                                          <p:spTgt spid="28"/>
                                        </p:tgtEl>
                                      </p:cBhvr>
                                    </p:animEffect>
                                  </p:childTnLst>
                                </p:cTn>
                              </p:par>
                              <p:par>
                                <p:cTn id="52" presetID="10" presetClass="entr" presetSubtype="0" fill="hold" nodeType="withEffect">
                                  <p:stCondLst>
                                    <p:cond delay="20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ChangeArrowheads="1"/>
          </p:cNvSpPr>
          <p:nvPr/>
        </p:nvSpPr>
        <p:spPr bwMode="auto">
          <a:xfrm rot="-5400000">
            <a:off x="595710" y="-1041798"/>
            <a:ext cx="215900" cy="1407319"/>
          </a:xfrm>
          <a:prstGeom prst="rect">
            <a:avLst/>
          </a:prstGeom>
          <a:solidFill>
            <a:srgbClr val="3D9FAC"/>
          </a:solidFill>
          <a:ln w="9525">
            <a:noFill/>
            <a:round/>
            <a:headEnd/>
            <a:tailEnd/>
          </a:ln>
        </p:spPr>
        <p:txBody>
          <a:bodyPr anchor="ctr"/>
          <a:lstStyle/>
          <a:p>
            <a:pPr algn="ctr"/>
            <a:endParaRPr lang="en-US" altLang="zh-CN" sz="2000">
              <a:solidFill>
                <a:schemeClr val="bg1"/>
              </a:solidFill>
              <a:latin typeface="Century Gothic"/>
            </a:endParaRPr>
          </a:p>
        </p:txBody>
      </p:sp>
      <p:sp>
        <p:nvSpPr>
          <p:cNvPr id="17410" name="Rectangle 8"/>
          <p:cNvSpPr>
            <a:spLocks noChangeArrowheads="1"/>
          </p:cNvSpPr>
          <p:nvPr/>
        </p:nvSpPr>
        <p:spPr bwMode="auto">
          <a:xfrm rot="-5400000">
            <a:off x="1997671" y="-1043584"/>
            <a:ext cx="215900" cy="1410891"/>
          </a:xfrm>
          <a:prstGeom prst="rect">
            <a:avLst/>
          </a:prstGeom>
          <a:solidFill>
            <a:srgbClr val="5B4470"/>
          </a:solidFill>
          <a:ln w="9525">
            <a:noFill/>
            <a:round/>
            <a:headEnd/>
            <a:tailEnd/>
          </a:ln>
        </p:spPr>
        <p:txBody>
          <a:bodyPr anchor="ctr"/>
          <a:lstStyle/>
          <a:p>
            <a:pPr algn="ctr"/>
            <a:endParaRPr lang="en-US" altLang="zh-CN" sz="2000">
              <a:solidFill>
                <a:schemeClr val="bg1"/>
              </a:solidFill>
              <a:latin typeface="Century Gothic"/>
            </a:endParaRPr>
          </a:p>
        </p:txBody>
      </p:sp>
      <p:sp>
        <p:nvSpPr>
          <p:cNvPr id="17411" name="Rectangle 9"/>
          <p:cNvSpPr>
            <a:spLocks noChangeArrowheads="1"/>
          </p:cNvSpPr>
          <p:nvPr/>
        </p:nvSpPr>
        <p:spPr bwMode="auto">
          <a:xfrm rot="-5400000">
            <a:off x="3406776" y="-1041798"/>
            <a:ext cx="215900" cy="1407319"/>
          </a:xfrm>
          <a:prstGeom prst="rect">
            <a:avLst/>
          </a:prstGeom>
          <a:solidFill>
            <a:srgbClr val="FEB834"/>
          </a:solidFill>
          <a:ln w="9525">
            <a:noFill/>
            <a:round/>
            <a:headEnd/>
            <a:tailEnd/>
          </a:ln>
        </p:spPr>
        <p:txBody>
          <a:bodyPr anchor="ctr"/>
          <a:lstStyle/>
          <a:p>
            <a:pPr algn="ctr"/>
            <a:endParaRPr lang="en-US" altLang="zh-CN" sz="2000">
              <a:solidFill>
                <a:schemeClr val="bg1"/>
              </a:solidFill>
              <a:latin typeface="Century Gothic"/>
            </a:endParaRPr>
          </a:p>
        </p:txBody>
      </p:sp>
      <p:sp>
        <p:nvSpPr>
          <p:cNvPr id="17412" name="Rectangle 10"/>
          <p:cNvSpPr>
            <a:spLocks noChangeArrowheads="1"/>
          </p:cNvSpPr>
          <p:nvPr/>
        </p:nvSpPr>
        <p:spPr bwMode="auto">
          <a:xfrm rot="-5400000">
            <a:off x="4817666" y="-1045370"/>
            <a:ext cx="215900" cy="1414463"/>
          </a:xfrm>
          <a:prstGeom prst="rect">
            <a:avLst/>
          </a:prstGeom>
          <a:solidFill>
            <a:srgbClr val="D7562E"/>
          </a:solidFill>
          <a:ln w="9525">
            <a:noFill/>
            <a:round/>
            <a:headEnd/>
            <a:tailEnd/>
          </a:ln>
        </p:spPr>
        <p:txBody>
          <a:bodyPr anchor="ctr"/>
          <a:lstStyle/>
          <a:p>
            <a:pPr algn="ctr"/>
            <a:endParaRPr lang="en-US" altLang="zh-CN" sz="2000">
              <a:solidFill>
                <a:schemeClr val="bg1"/>
              </a:solidFill>
              <a:latin typeface="Century Gothic"/>
            </a:endParaRPr>
          </a:p>
        </p:txBody>
      </p:sp>
      <p:sp>
        <p:nvSpPr>
          <p:cNvPr id="17413" name="Rectangle 11"/>
          <p:cNvSpPr>
            <a:spLocks noChangeArrowheads="1"/>
          </p:cNvSpPr>
          <p:nvPr/>
        </p:nvSpPr>
        <p:spPr bwMode="auto">
          <a:xfrm rot="-5400000">
            <a:off x="6216650" y="-1045370"/>
            <a:ext cx="215900" cy="1414463"/>
          </a:xfrm>
          <a:prstGeom prst="rect">
            <a:avLst/>
          </a:prstGeom>
          <a:solidFill>
            <a:srgbClr val="405665"/>
          </a:solidFill>
          <a:ln w="9525">
            <a:noFill/>
            <a:round/>
            <a:headEnd/>
            <a:tailEnd/>
          </a:ln>
        </p:spPr>
        <p:txBody>
          <a:bodyPr anchor="ctr"/>
          <a:lstStyle/>
          <a:p>
            <a:pPr algn="ctr"/>
            <a:endParaRPr lang="en-US" altLang="zh-CN" sz="2000">
              <a:solidFill>
                <a:schemeClr val="bg1"/>
              </a:solidFill>
              <a:latin typeface="Century Gothic"/>
            </a:endParaRPr>
          </a:p>
        </p:txBody>
      </p:sp>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zh-CN" altLang="zh-CN" sz="2500" dirty="0" smtClean="0">
                <a:solidFill>
                  <a:schemeClr val="accent1">
                    <a:lumMod val="75000"/>
                  </a:schemeClr>
                </a:solidFill>
                <a:effectLst/>
              </a:rPr>
              <a:t>项目实施前的调研</a:t>
            </a:r>
            <a:endParaRPr lang="zh-CN" altLang="zh-CN" sz="2500" dirty="0">
              <a:solidFill>
                <a:schemeClr val="accent1">
                  <a:lumMod val="75000"/>
                </a:schemeClr>
              </a:solidFill>
              <a:effectLst/>
            </a:endParaRPr>
          </a:p>
        </p:txBody>
      </p:sp>
      <p:sp>
        <p:nvSpPr>
          <p:cNvPr id="42" name="标题 1"/>
          <p:cNvSpPr txBox="1">
            <a:spLocks/>
          </p:cNvSpPr>
          <p:nvPr/>
        </p:nvSpPr>
        <p:spPr>
          <a:xfrm>
            <a:off x="1690570" y="5986074"/>
            <a:ext cx="6241150" cy="549753"/>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en-US" altLang="zh-CN" sz="2500" dirty="0">
                <a:solidFill>
                  <a:schemeClr val="tx1"/>
                </a:solidFill>
                <a:effectLst/>
                <a:latin typeface="+mn-ea"/>
              </a:rPr>
              <a:t>2006</a:t>
            </a:r>
            <a:r>
              <a:rPr lang="zh-CN" altLang="en-US" sz="2500" dirty="0">
                <a:solidFill>
                  <a:schemeClr val="tx1"/>
                </a:solidFill>
                <a:effectLst/>
                <a:latin typeface="+mn-ea"/>
              </a:rPr>
              <a:t>年全国图书馆行业</a:t>
            </a:r>
            <a:r>
              <a:rPr lang="en-US" altLang="zh-CN" sz="2500" dirty="0">
                <a:solidFill>
                  <a:schemeClr val="tx1"/>
                </a:solidFill>
                <a:effectLst/>
                <a:latin typeface="+mn-ea"/>
              </a:rPr>
              <a:t>RFID</a:t>
            </a:r>
            <a:r>
              <a:rPr lang="zh-CN" altLang="en-US" sz="2500" dirty="0">
                <a:solidFill>
                  <a:schemeClr val="tx1"/>
                </a:solidFill>
                <a:effectLst/>
                <a:latin typeface="+mn-ea"/>
              </a:rPr>
              <a:t>使用情况</a:t>
            </a:r>
            <a:endParaRPr lang="zh-CN" altLang="zh-CN" sz="2500" dirty="0">
              <a:solidFill>
                <a:schemeClr val="tx1"/>
              </a:solidFill>
              <a:effectLst/>
              <a:latin typeface="+mn-ea"/>
            </a:endParaRPr>
          </a:p>
        </p:txBody>
      </p:sp>
      <p:sp>
        <p:nvSpPr>
          <p:cNvPr id="57" name="标题 1"/>
          <p:cNvSpPr txBox="1">
            <a:spLocks/>
          </p:cNvSpPr>
          <p:nvPr/>
        </p:nvSpPr>
        <p:spPr>
          <a:xfrm>
            <a:off x="971600" y="4941168"/>
            <a:ext cx="7443079" cy="936104"/>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2000" b="0" dirty="0" smtClean="0">
                <a:solidFill>
                  <a:schemeClr val="accent6">
                    <a:lumMod val="75000"/>
                  </a:schemeClr>
                </a:solidFill>
                <a:effectLst/>
                <a:latin typeface="+mn-ea"/>
                <a:ea typeface="+mn-ea"/>
              </a:rPr>
              <a:t>从</a:t>
            </a:r>
            <a:r>
              <a:rPr lang="zh-CN" altLang="zh-CN" sz="2000" b="0" dirty="0" smtClean="0">
                <a:solidFill>
                  <a:schemeClr val="accent6">
                    <a:lumMod val="75000"/>
                  </a:schemeClr>
                </a:solidFill>
                <a:effectLst/>
                <a:latin typeface="+mn-ea"/>
                <a:ea typeface="+mn-ea"/>
              </a:rPr>
              <a:t>当时</a:t>
            </a:r>
            <a:r>
              <a:rPr lang="zh-CN" altLang="zh-CN" sz="2000" b="0" dirty="0">
                <a:solidFill>
                  <a:schemeClr val="accent6">
                    <a:lumMod val="75000"/>
                  </a:schemeClr>
                </a:solidFill>
                <a:effectLst/>
                <a:latin typeface="+mn-ea"/>
                <a:ea typeface="+mn-ea"/>
              </a:rPr>
              <a:t>的国内外图书馆应用情况</a:t>
            </a:r>
            <a:r>
              <a:rPr lang="zh-CN" altLang="zh-CN" sz="2000" b="0" dirty="0" smtClean="0">
                <a:solidFill>
                  <a:schemeClr val="accent6">
                    <a:lumMod val="75000"/>
                  </a:schemeClr>
                </a:solidFill>
                <a:effectLst/>
                <a:latin typeface="+mn-ea"/>
                <a:ea typeface="+mn-ea"/>
              </a:rPr>
              <a:t>来</a:t>
            </a:r>
            <a:r>
              <a:rPr lang="zh-CN" altLang="en-US" sz="2000" b="0" dirty="0" smtClean="0">
                <a:solidFill>
                  <a:schemeClr val="accent6">
                    <a:lumMod val="75000"/>
                  </a:schemeClr>
                </a:solidFill>
                <a:effectLst/>
                <a:latin typeface="+mn-ea"/>
                <a:ea typeface="+mn-ea"/>
              </a:rPr>
              <a:t>看，</a:t>
            </a:r>
            <a:r>
              <a:rPr lang="zh-CN" altLang="zh-CN" sz="2000" b="0" dirty="0" smtClean="0">
                <a:solidFill>
                  <a:schemeClr val="accent6">
                    <a:lumMod val="75000"/>
                  </a:schemeClr>
                </a:solidFill>
                <a:effectLst/>
                <a:latin typeface="+mn-ea"/>
                <a:ea typeface="+mn-ea"/>
              </a:rPr>
              <a:t>高频</a:t>
            </a:r>
            <a:r>
              <a:rPr lang="zh-CN" altLang="zh-CN" sz="2000" b="0" dirty="0">
                <a:solidFill>
                  <a:schemeClr val="accent6">
                    <a:lumMod val="75000"/>
                  </a:schemeClr>
                </a:solidFill>
                <a:effectLst/>
                <a:latin typeface="+mn-ea"/>
                <a:ea typeface="+mn-ea"/>
              </a:rPr>
              <a:t>相对比较成熟，且项目实施的</a:t>
            </a:r>
            <a:r>
              <a:rPr lang="zh-CN" altLang="zh-CN" sz="2000" b="0" dirty="0" smtClean="0">
                <a:solidFill>
                  <a:schemeClr val="accent6">
                    <a:lumMod val="75000"/>
                  </a:schemeClr>
                </a:solidFill>
                <a:effectLst/>
                <a:latin typeface="+mn-ea"/>
                <a:ea typeface="+mn-ea"/>
              </a:rPr>
              <a:t>时间</a:t>
            </a:r>
            <a:r>
              <a:rPr lang="zh-CN" altLang="en-US" sz="2000" b="0" dirty="0" smtClean="0">
                <a:solidFill>
                  <a:schemeClr val="accent6">
                    <a:lumMod val="75000"/>
                  </a:schemeClr>
                </a:solidFill>
                <a:effectLst/>
                <a:latin typeface="+mn-ea"/>
                <a:ea typeface="+mn-ea"/>
              </a:rPr>
              <a:t>比较紧张</a:t>
            </a:r>
            <a:r>
              <a:rPr lang="zh-CN" altLang="zh-CN" sz="2000" b="0" dirty="0" smtClean="0">
                <a:solidFill>
                  <a:schemeClr val="accent6">
                    <a:lumMod val="75000"/>
                  </a:schemeClr>
                </a:solidFill>
                <a:effectLst/>
                <a:latin typeface="+mn-ea"/>
                <a:ea typeface="+mn-ea"/>
              </a:rPr>
              <a:t>，</a:t>
            </a:r>
            <a:r>
              <a:rPr lang="zh-CN" altLang="zh-CN" sz="2000" b="0" dirty="0">
                <a:solidFill>
                  <a:schemeClr val="accent6">
                    <a:lumMod val="75000"/>
                  </a:schemeClr>
                </a:solidFill>
                <a:effectLst/>
                <a:latin typeface="+mn-ea"/>
                <a:ea typeface="+mn-ea"/>
              </a:rPr>
              <a:t>所以</a:t>
            </a:r>
            <a:r>
              <a:rPr lang="zh-CN" altLang="zh-CN" sz="2000" dirty="0">
                <a:solidFill>
                  <a:schemeClr val="accent1">
                    <a:lumMod val="50000"/>
                  </a:schemeClr>
                </a:solidFill>
                <a:effectLst/>
                <a:latin typeface="+mn-ea"/>
                <a:ea typeface="+mn-ea"/>
              </a:rPr>
              <a:t>我馆最终决定使用高频</a:t>
            </a:r>
            <a:r>
              <a:rPr lang="en-US" altLang="zh-CN" sz="2000" dirty="0">
                <a:solidFill>
                  <a:schemeClr val="accent1">
                    <a:lumMod val="50000"/>
                  </a:schemeClr>
                </a:solidFill>
                <a:effectLst/>
                <a:latin typeface="+mn-ea"/>
                <a:ea typeface="+mn-ea"/>
              </a:rPr>
              <a:t>RFID</a:t>
            </a:r>
            <a:r>
              <a:rPr lang="zh-CN" altLang="zh-CN" sz="2000" dirty="0">
                <a:solidFill>
                  <a:schemeClr val="accent1">
                    <a:lumMod val="50000"/>
                  </a:schemeClr>
                </a:solidFill>
                <a:effectLst/>
                <a:latin typeface="+mn-ea"/>
                <a:ea typeface="+mn-ea"/>
              </a:rPr>
              <a:t>系统</a:t>
            </a:r>
            <a:r>
              <a:rPr lang="zh-CN" altLang="zh-CN" sz="2000" b="0" dirty="0">
                <a:solidFill>
                  <a:schemeClr val="accent6">
                    <a:lumMod val="75000"/>
                  </a:schemeClr>
                </a:solidFill>
                <a:effectLst/>
                <a:latin typeface="+mn-ea"/>
                <a:ea typeface="+mn-ea"/>
              </a:rPr>
              <a:t>。</a:t>
            </a:r>
          </a:p>
        </p:txBody>
      </p:sp>
      <p:graphicFrame>
        <p:nvGraphicFramePr>
          <p:cNvPr id="19" name="Group 118"/>
          <p:cNvGraphicFramePr>
            <a:graphicFrameLocks noGrp="1"/>
          </p:cNvGraphicFramePr>
          <p:nvPr/>
        </p:nvGraphicFramePr>
        <p:xfrm>
          <a:off x="971600" y="1844824"/>
          <a:ext cx="6912570" cy="2768363"/>
        </p:xfrm>
        <a:graphic>
          <a:graphicData uri="http://schemas.openxmlformats.org/drawingml/2006/table">
            <a:tbl>
              <a:tblPr/>
              <a:tblGrid>
                <a:gridCol w="1993456"/>
                <a:gridCol w="1868522"/>
                <a:gridCol w="3050592"/>
              </a:tblGrid>
              <a:tr h="33192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zh-CN" altLang="zh-CN" sz="1100" b="0" i="0" u="none" strike="noStrike" cap="none" normalizeH="0" baseline="0" dirty="0" smtClean="0">
                        <a:ln>
                          <a:noFill/>
                        </a:ln>
                        <a:solidFill>
                          <a:schemeClr val="tx1"/>
                        </a:solidFill>
                        <a:effectLst/>
                        <a:latin typeface="Verdana" pitchFamily="34" charset="0"/>
                        <a:ea typeface="宋体"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dirty="0" smtClean="0">
                          <a:ln>
                            <a:noFill/>
                          </a:ln>
                          <a:solidFill>
                            <a:schemeClr val="tx1"/>
                          </a:solidFill>
                          <a:effectLst/>
                          <a:latin typeface="Verdana" pitchFamily="34" charset="0"/>
                          <a:ea typeface="宋体" charset="-122"/>
                        </a:rPr>
                        <a:t>高频</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超高频</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724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工作频率</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altLang="zh-CN" sz="1100" b="0" i="0" u="none" strike="noStrike" cap="none" normalizeH="0" baseline="0" dirty="0" smtClean="0">
                          <a:ln>
                            <a:noFill/>
                          </a:ln>
                          <a:solidFill>
                            <a:schemeClr val="tx1"/>
                          </a:solidFill>
                          <a:effectLst/>
                          <a:latin typeface="Verdana" pitchFamily="34" charset="0"/>
                          <a:ea typeface="宋体" charset="-122"/>
                        </a:rPr>
                        <a:t>13.56MHz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altLang="zh-CN" sz="1100" b="0" i="0" u="none" strike="noStrike" cap="none" normalizeH="0" baseline="0" dirty="0" smtClean="0">
                          <a:ln>
                            <a:noFill/>
                          </a:ln>
                          <a:solidFill>
                            <a:schemeClr val="tx1"/>
                          </a:solidFill>
                          <a:effectLst/>
                          <a:latin typeface="Verdana" pitchFamily="34" charset="0"/>
                          <a:ea typeface="宋体" charset="-122"/>
                        </a:rPr>
                        <a:t>860MHz〜960MHz</a:t>
                      </a:r>
                      <a:r>
                        <a:rPr kumimoji="0" lang="zh-CN" altLang="en-US" sz="1100" b="0" i="0" u="none" strike="noStrike" cap="none" normalizeH="0" baseline="0" dirty="0" smtClean="0">
                          <a:ln>
                            <a:noFill/>
                          </a:ln>
                          <a:solidFill>
                            <a:schemeClr val="tx1"/>
                          </a:solidFill>
                          <a:effectLst/>
                          <a:latin typeface="Verdana" pitchFamily="34" charset="0"/>
                          <a:ea typeface="宋体" charset="-122"/>
                        </a:rPr>
                        <a:t>之间（各国标准不一样）</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6981">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阅读距离</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小于</a:t>
                      </a:r>
                      <a:r>
                        <a:rPr kumimoji="0" lang="en-US" altLang="zh-CN" sz="1100" b="0" i="0" u="none" strike="noStrike" cap="none" normalizeH="0" baseline="0" smtClean="0">
                          <a:ln>
                            <a:noFill/>
                          </a:ln>
                          <a:solidFill>
                            <a:schemeClr val="tx1"/>
                          </a:solidFill>
                          <a:effectLst/>
                          <a:latin typeface="Verdana" pitchFamily="34" charset="0"/>
                          <a:ea typeface="宋体" charset="-122"/>
                        </a:rPr>
                        <a:t>1</a:t>
                      </a:r>
                      <a:r>
                        <a:rPr kumimoji="0" lang="zh-CN" altLang="en-US" sz="1100" b="0" i="0" u="none" strike="noStrike" cap="none" normalizeH="0" baseline="0" smtClean="0">
                          <a:ln>
                            <a:noFill/>
                          </a:ln>
                          <a:solidFill>
                            <a:schemeClr val="tx1"/>
                          </a:solidFill>
                          <a:effectLst/>
                          <a:latin typeface="Verdana" pitchFamily="34" charset="0"/>
                          <a:ea typeface="宋体" charset="-122"/>
                        </a:rPr>
                        <a:t>米</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dirty="0" smtClean="0">
                          <a:ln>
                            <a:noFill/>
                          </a:ln>
                          <a:solidFill>
                            <a:schemeClr val="tx1"/>
                          </a:solidFill>
                          <a:effectLst/>
                          <a:latin typeface="Verdana" pitchFamily="34" charset="0"/>
                          <a:ea typeface="宋体" charset="-122"/>
                        </a:rPr>
                        <a:t>一般大于</a:t>
                      </a:r>
                      <a:r>
                        <a:rPr kumimoji="0" lang="en-US" altLang="zh-CN" sz="1100" b="0" i="0" u="none" strike="noStrike" cap="none" normalizeH="0" baseline="0" dirty="0" smtClean="0">
                          <a:ln>
                            <a:noFill/>
                          </a:ln>
                          <a:solidFill>
                            <a:schemeClr val="tx1"/>
                          </a:solidFill>
                          <a:effectLst/>
                          <a:latin typeface="Verdana" pitchFamily="34" charset="0"/>
                          <a:ea typeface="宋体" charset="-122"/>
                        </a:rPr>
                        <a:t>1</a:t>
                      </a:r>
                      <a:r>
                        <a:rPr kumimoji="0" lang="zh-CN" altLang="en-US" sz="1100" b="0" i="0" u="none" strike="noStrike" cap="none" normalizeH="0" baseline="0" dirty="0" smtClean="0">
                          <a:ln>
                            <a:noFill/>
                          </a:ln>
                          <a:solidFill>
                            <a:schemeClr val="tx1"/>
                          </a:solidFill>
                          <a:effectLst/>
                          <a:latin typeface="Verdana" pitchFamily="34" charset="0"/>
                          <a:ea typeface="宋体" charset="-122"/>
                        </a:rPr>
                        <a:t>米（近距离超高频标签阅读距离约</a:t>
                      </a:r>
                      <a:r>
                        <a:rPr kumimoji="0" lang="en-US" altLang="zh-CN" sz="1100" b="0" i="0" u="none" strike="noStrike" cap="none" normalizeH="0" baseline="0" dirty="0" smtClean="0">
                          <a:ln>
                            <a:noFill/>
                          </a:ln>
                          <a:solidFill>
                            <a:schemeClr val="tx1"/>
                          </a:solidFill>
                          <a:effectLst/>
                          <a:latin typeface="Verdana" pitchFamily="34" charset="0"/>
                          <a:ea typeface="宋体" charset="-122"/>
                        </a:rPr>
                        <a:t>30</a:t>
                      </a:r>
                      <a:r>
                        <a:rPr kumimoji="0" lang="zh-CN" altLang="en-US" sz="1100" b="0" i="0" u="none" strike="noStrike" cap="none" normalizeH="0" baseline="0" dirty="0" smtClean="0">
                          <a:ln>
                            <a:noFill/>
                          </a:ln>
                          <a:solidFill>
                            <a:schemeClr val="tx1"/>
                          </a:solidFill>
                          <a:effectLst/>
                          <a:latin typeface="Verdana" pitchFamily="34" charset="0"/>
                          <a:ea typeface="宋体" charset="-122"/>
                        </a:rPr>
                        <a:t>厘米至</a:t>
                      </a:r>
                      <a:r>
                        <a:rPr kumimoji="0" lang="en-US" altLang="zh-CN" sz="1100" b="0" i="0" u="none" strike="noStrike" cap="none" normalizeH="0" baseline="0" dirty="0" smtClean="0">
                          <a:ln>
                            <a:noFill/>
                          </a:ln>
                          <a:solidFill>
                            <a:schemeClr val="tx1"/>
                          </a:solidFill>
                          <a:effectLst/>
                          <a:latin typeface="Verdana" pitchFamily="34" charset="0"/>
                          <a:ea typeface="宋体" charset="-122"/>
                        </a:rPr>
                        <a:t>1</a:t>
                      </a:r>
                      <a:r>
                        <a:rPr kumimoji="0" lang="zh-CN" altLang="en-US" sz="1100" b="0" i="0" u="none" strike="noStrike" cap="none" normalizeH="0" baseline="0" dirty="0" smtClean="0">
                          <a:ln>
                            <a:noFill/>
                          </a:ln>
                          <a:solidFill>
                            <a:schemeClr val="tx1"/>
                          </a:solidFill>
                          <a:effectLst/>
                          <a:latin typeface="Verdana" pitchFamily="34" charset="0"/>
                          <a:ea typeface="宋体" charset="-122"/>
                        </a:rPr>
                        <a:t>米）</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192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穿透能力（非金属）</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较强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dirty="0" smtClean="0">
                          <a:ln>
                            <a:noFill/>
                          </a:ln>
                          <a:solidFill>
                            <a:schemeClr val="tx1"/>
                          </a:solidFill>
                          <a:effectLst/>
                          <a:latin typeface="Verdana" pitchFamily="34" charset="0"/>
                          <a:ea typeface="宋体" charset="-122"/>
                        </a:rPr>
                        <a:t>较弱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192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传送数据速度</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较慢</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dirty="0" smtClean="0">
                          <a:ln>
                            <a:noFill/>
                          </a:ln>
                          <a:solidFill>
                            <a:schemeClr val="tx1"/>
                          </a:solidFill>
                          <a:effectLst/>
                          <a:latin typeface="Verdana" pitchFamily="34" charset="0"/>
                          <a:ea typeface="宋体" charset="-122"/>
                        </a:rPr>
                        <a:t>较快</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192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抗干扰能力</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dirty="0" smtClean="0">
                          <a:ln>
                            <a:noFill/>
                          </a:ln>
                          <a:solidFill>
                            <a:schemeClr val="tx1"/>
                          </a:solidFill>
                          <a:effectLst/>
                          <a:latin typeface="Verdana" pitchFamily="34" charset="0"/>
                          <a:ea typeface="宋体" charset="-122"/>
                        </a:rPr>
                        <a:t>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7776">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zh-CN" altLang="en-US" sz="1100" b="0" i="0" u="none" strike="noStrike" cap="none" normalizeH="0" baseline="0" smtClean="0">
                          <a:ln>
                            <a:noFill/>
                          </a:ln>
                          <a:solidFill>
                            <a:schemeClr val="tx1"/>
                          </a:solidFill>
                          <a:effectLst/>
                          <a:latin typeface="Verdana" pitchFamily="34" charset="0"/>
                          <a:ea typeface="宋体" charset="-122"/>
                        </a:rPr>
                        <a:t>相关</a:t>
                      </a:r>
                      <a:r>
                        <a:rPr kumimoji="0" lang="en-US" altLang="zh-CN" sz="1100" b="0" i="0" u="none" strike="noStrike" cap="none" normalizeH="0" baseline="0" smtClean="0">
                          <a:ln>
                            <a:noFill/>
                          </a:ln>
                          <a:solidFill>
                            <a:schemeClr val="tx1"/>
                          </a:solidFill>
                          <a:effectLst/>
                          <a:latin typeface="Verdana" pitchFamily="34" charset="0"/>
                          <a:ea typeface="宋体" charset="-122"/>
                        </a:rPr>
                        <a:t>ISO</a:t>
                      </a:r>
                      <a:r>
                        <a:rPr kumimoji="0" lang="zh-CN" altLang="en-US" sz="1100" b="0" i="0" u="none" strike="noStrike" cap="none" normalizeH="0" baseline="0" smtClean="0">
                          <a:ln>
                            <a:noFill/>
                          </a:ln>
                          <a:solidFill>
                            <a:schemeClr val="tx1"/>
                          </a:solidFill>
                          <a:effectLst/>
                          <a:latin typeface="Verdana" pitchFamily="34" charset="0"/>
                          <a:ea typeface="宋体" charset="-122"/>
                        </a:rPr>
                        <a:t>标准</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altLang="zh-CN" sz="1100" b="0" i="0" u="none" strike="noStrike" cap="none" normalizeH="0" baseline="0" smtClean="0">
                          <a:ln>
                            <a:noFill/>
                          </a:ln>
                          <a:solidFill>
                            <a:schemeClr val="tx1"/>
                          </a:solidFill>
                          <a:effectLst/>
                          <a:latin typeface="Verdana" pitchFamily="34" charset="0"/>
                          <a:ea typeface="宋体" charset="-122"/>
                        </a:rPr>
                        <a:t>ISO 14443</a:t>
                      </a:r>
                      <a:r>
                        <a:rPr kumimoji="0" lang="zh-CN" altLang="en-US" sz="1100" b="0" i="0" u="none" strike="noStrike" cap="none" normalizeH="0" baseline="0" smtClean="0">
                          <a:ln>
                            <a:noFill/>
                          </a:ln>
                          <a:solidFill>
                            <a:schemeClr val="tx1"/>
                          </a:solidFill>
                          <a:effectLst/>
                          <a:latin typeface="Verdana" pitchFamily="34" charset="0"/>
                          <a:ea typeface="宋体" charset="-122"/>
                        </a:rPr>
                        <a:t>、</a:t>
                      </a:r>
                      <a:r>
                        <a:rPr kumimoji="0" lang="en-US" altLang="zh-CN" sz="1100" b="0" i="0" u="none" strike="noStrike" cap="none" normalizeH="0" baseline="0" smtClean="0">
                          <a:ln>
                            <a:noFill/>
                          </a:ln>
                          <a:solidFill>
                            <a:schemeClr val="tx1"/>
                          </a:solidFill>
                          <a:effectLst/>
                          <a:latin typeface="Verdana" pitchFamily="34" charset="0"/>
                          <a:ea typeface="宋体" charset="-122"/>
                        </a:rPr>
                        <a:t>ISO 15693</a:t>
                      </a:r>
                      <a:r>
                        <a:rPr kumimoji="0" lang="zh-CN" altLang="en-US" sz="1100" b="0" i="0" u="none" strike="noStrike" cap="none" normalizeH="0" baseline="0" smtClean="0">
                          <a:ln>
                            <a:noFill/>
                          </a:ln>
                          <a:solidFill>
                            <a:schemeClr val="tx1"/>
                          </a:solidFill>
                          <a:effectLst/>
                          <a:latin typeface="Verdana" pitchFamily="34" charset="0"/>
                          <a:ea typeface="宋体" charset="-122"/>
                        </a:rPr>
                        <a:t>、</a:t>
                      </a:r>
                      <a:r>
                        <a:rPr kumimoji="0" lang="en-US" altLang="zh-CN" sz="1100" b="0" i="0" u="none" strike="noStrike" cap="none" normalizeH="0" baseline="0" smtClean="0">
                          <a:ln>
                            <a:noFill/>
                          </a:ln>
                          <a:solidFill>
                            <a:schemeClr val="tx1"/>
                          </a:solidFill>
                          <a:effectLst/>
                          <a:latin typeface="Verdana" pitchFamily="34" charset="0"/>
                          <a:ea typeface="宋体" charset="-122"/>
                        </a:rPr>
                        <a:t>ISO 18000-3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altLang="zh-CN" sz="1100" b="0" i="0" u="none" strike="noStrike" cap="none" normalizeH="0" baseline="0" dirty="0" smtClean="0">
                          <a:ln>
                            <a:noFill/>
                          </a:ln>
                          <a:solidFill>
                            <a:schemeClr val="tx1"/>
                          </a:solidFill>
                          <a:effectLst/>
                          <a:latin typeface="Verdana" pitchFamily="34" charset="0"/>
                          <a:ea typeface="宋体" charset="-122"/>
                        </a:rPr>
                        <a:t>ISO 18000-6C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 xmlns:p14="http://schemas.microsoft.com/office/powerpoint/2010/main" val="2247283241"/>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ChangeArrowheads="1"/>
          </p:cNvSpPr>
          <p:nvPr/>
        </p:nvSpPr>
        <p:spPr bwMode="auto">
          <a:xfrm rot="-5400000">
            <a:off x="595710" y="-1041798"/>
            <a:ext cx="215900" cy="1407319"/>
          </a:xfrm>
          <a:prstGeom prst="rect">
            <a:avLst/>
          </a:prstGeom>
          <a:solidFill>
            <a:srgbClr val="3D9FAC"/>
          </a:solidFill>
          <a:ln w="9525">
            <a:noFill/>
            <a:round/>
            <a:headEnd/>
            <a:tailEnd/>
          </a:ln>
        </p:spPr>
        <p:txBody>
          <a:bodyPr anchor="ctr"/>
          <a:lstStyle/>
          <a:p>
            <a:pPr algn="ctr"/>
            <a:endParaRPr lang="en-US" altLang="zh-CN" sz="2000">
              <a:solidFill>
                <a:schemeClr val="bg1"/>
              </a:solidFill>
              <a:latin typeface="Century Gothic"/>
            </a:endParaRPr>
          </a:p>
        </p:txBody>
      </p:sp>
      <p:sp>
        <p:nvSpPr>
          <p:cNvPr id="17410" name="Rectangle 8"/>
          <p:cNvSpPr>
            <a:spLocks noChangeArrowheads="1"/>
          </p:cNvSpPr>
          <p:nvPr/>
        </p:nvSpPr>
        <p:spPr bwMode="auto">
          <a:xfrm rot="-5400000">
            <a:off x="1997671" y="-1043584"/>
            <a:ext cx="215900" cy="1410891"/>
          </a:xfrm>
          <a:prstGeom prst="rect">
            <a:avLst/>
          </a:prstGeom>
          <a:solidFill>
            <a:srgbClr val="5B4470"/>
          </a:solidFill>
          <a:ln w="9525">
            <a:noFill/>
            <a:round/>
            <a:headEnd/>
            <a:tailEnd/>
          </a:ln>
        </p:spPr>
        <p:txBody>
          <a:bodyPr anchor="ctr"/>
          <a:lstStyle/>
          <a:p>
            <a:pPr algn="ctr"/>
            <a:endParaRPr lang="en-US" altLang="zh-CN" sz="2000">
              <a:solidFill>
                <a:schemeClr val="bg1"/>
              </a:solidFill>
              <a:latin typeface="Century Gothic"/>
            </a:endParaRPr>
          </a:p>
        </p:txBody>
      </p:sp>
      <p:sp>
        <p:nvSpPr>
          <p:cNvPr id="17411" name="Rectangle 9"/>
          <p:cNvSpPr>
            <a:spLocks noChangeArrowheads="1"/>
          </p:cNvSpPr>
          <p:nvPr/>
        </p:nvSpPr>
        <p:spPr bwMode="auto">
          <a:xfrm rot="-5400000">
            <a:off x="3406776" y="-1041798"/>
            <a:ext cx="215900" cy="1407319"/>
          </a:xfrm>
          <a:prstGeom prst="rect">
            <a:avLst/>
          </a:prstGeom>
          <a:solidFill>
            <a:srgbClr val="FEB834"/>
          </a:solidFill>
          <a:ln w="9525">
            <a:noFill/>
            <a:round/>
            <a:headEnd/>
            <a:tailEnd/>
          </a:ln>
        </p:spPr>
        <p:txBody>
          <a:bodyPr anchor="ctr"/>
          <a:lstStyle/>
          <a:p>
            <a:pPr algn="ctr"/>
            <a:endParaRPr lang="en-US" altLang="zh-CN" sz="2000">
              <a:solidFill>
                <a:schemeClr val="bg1"/>
              </a:solidFill>
              <a:latin typeface="Century Gothic"/>
            </a:endParaRPr>
          </a:p>
        </p:txBody>
      </p:sp>
      <p:sp>
        <p:nvSpPr>
          <p:cNvPr id="17412" name="Rectangle 10"/>
          <p:cNvSpPr>
            <a:spLocks noChangeArrowheads="1"/>
          </p:cNvSpPr>
          <p:nvPr/>
        </p:nvSpPr>
        <p:spPr bwMode="auto">
          <a:xfrm rot="-5400000">
            <a:off x="4817666" y="-1045370"/>
            <a:ext cx="215900" cy="1414463"/>
          </a:xfrm>
          <a:prstGeom prst="rect">
            <a:avLst/>
          </a:prstGeom>
          <a:solidFill>
            <a:srgbClr val="D7562E"/>
          </a:solidFill>
          <a:ln w="9525">
            <a:noFill/>
            <a:round/>
            <a:headEnd/>
            <a:tailEnd/>
          </a:ln>
        </p:spPr>
        <p:txBody>
          <a:bodyPr anchor="ctr"/>
          <a:lstStyle/>
          <a:p>
            <a:pPr algn="ctr"/>
            <a:endParaRPr lang="en-US" altLang="zh-CN" sz="2000">
              <a:solidFill>
                <a:schemeClr val="bg1"/>
              </a:solidFill>
              <a:latin typeface="Century Gothic"/>
            </a:endParaRPr>
          </a:p>
        </p:txBody>
      </p:sp>
      <p:sp>
        <p:nvSpPr>
          <p:cNvPr id="17413" name="Rectangle 11"/>
          <p:cNvSpPr>
            <a:spLocks noChangeArrowheads="1"/>
          </p:cNvSpPr>
          <p:nvPr/>
        </p:nvSpPr>
        <p:spPr bwMode="auto">
          <a:xfrm rot="-5400000">
            <a:off x="6216650" y="-1045370"/>
            <a:ext cx="215900" cy="1414463"/>
          </a:xfrm>
          <a:prstGeom prst="rect">
            <a:avLst/>
          </a:prstGeom>
          <a:solidFill>
            <a:srgbClr val="405665"/>
          </a:solidFill>
          <a:ln w="9525">
            <a:noFill/>
            <a:round/>
            <a:headEnd/>
            <a:tailEnd/>
          </a:ln>
        </p:spPr>
        <p:txBody>
          <a:bodyPr anchor="ctr"/>
          <a:lstStyle/>
          <a:p>
            <a:pPr algn="ctr"/>
            <a:endParaRPr lang="en-US" altLang="zh-CN" sz="2000">
              <a:solidFill>
                <a:schemeClr val="bg1"/>
              </a:solidFill>
              <a:latin typeface="Century Gothic"/>
            </a:endParaRPr>
          </a:p>
        </p:txBody>
      </p:sp>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zh-CN" altLang="zh-CN" sz="2500" dirty="0" smtClean="0">
                <a:solidFill>
                  <a:schemeClr val="accent1">
                    <a:lumMod val="75000"/>
                  </a:schemeClr>
                </a:solidFill>
                <a:effectLst/>
              </a:rPr>
              <a:t>项目实施前的调研</a:t>
            </a:r>
            <a:endParaRPr lang="zh-CN" altLang="zh-CN" sz="2500" dirty="0">
              <a:solidFill>
                <a:schemeClr val="accent1">
                  <a:lumMod val="75000"/>
                </a:schemeClr>
              </a:solidFill>
              <a:effectLst/>
            </a:endParaRPr>
          </a:p>
        </p:txBody>
      </p:sp>
      <p:sp>
        <p:nvSpPr>
          <p:cNvPr id="42" name="标题 1"/>
          <p:cNvSpPr txBox="1">
            <a:spLocks/>
          </p:cNvSpPr>
          <p:nvPr/>
        </p:nvSpPr>
        <p:spPr>
          <a:xfrm>
            <a:off x="1690570" y="5986074"/>
            <a:ext cx="6241150" cy="549753"/>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en-US" altLang="zh-CN" sz="2500" dirty="0" smtClean="0">
                <a:solidFill>
                  <a:schemeClr val="tx1"/>
                </a:solidFill>
                <a:effectLst/>
                <a:latin typeface="+mn-ea"/>
              </a:rPr>
              <a:t>RFID</a:t>
            </a:r>
            <a:r>
              <a:rPr lang="zh-CN" altLang="en-US" sz="2500" dirty="0" smtClean="0">
                <a:solidFill>
                  <a:schemeClr val="tx1"/>
                </a:solidFill>
                <a:effectLst/>
                <a:latin typeface="+mn-ea"/>
              </a:rPr>
              <a:t>设备现场测试</a:t>
            </a:r>
            <a:endParaRPr lang="en-US" altLang="zh-CN" sz="2500" dirty="0" smtClean="0">
              <a:solidFill>
                <a:schemeClr val="tx1"/>
              </a:solidFill>
              <a:effectLst/>
              <a:latin typeface="+mn-ea"/>
            </a:endParaRPr>
          </a:p>
        </p:txBody>
      </p:sp>
      <p:sp>
        <p:nvSpPr>
          <p:cNvPr id="57" name="标题 1"/>
          <p:cNvSpPr txBox="1">
            <a:spLocks/>
          </p:cNvSpPr>
          <p:nvPr/>
        </p:nvSpPr>
        <p:spPr>
          <a:xfrm>
            <a:off x="850224" y="4295641"/>
            <a:ext cx="7803119" cy="792088"/>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altLang="zh-CN" sz="2000" b="0" dirty="0">
                <a:solidFill>
                  <a:schemeClr val="accent6">
                    <a:lumMod val="75000"/>
                  </a:schemeClr>
                </a:solidFill>
                <a:effectLst/>
                <a:latin typeface="+mn-ea"/>
                <a:ea typeface="+mn-ea"/>
              </a:rPr>
              <a:t>2007</a:t>
            </a:r>
            <a:r>
              <a:rPr lang="zh-CN" altLang="zh-CN" sz="2000" b="0" dirty="0">
                <a:solidFill>
                  <a:schemeClr val="accent6">
                    <a:lumMod val="75000"/>
                  </a:schemeClr>
                </a:solidFill>
                <a:effectLst/>
                <a:latin typeface="+mn-ea"/>
                <a:ea typeface="+mn-ea"/>
              </a:rPr>
              <a:t>年</a:t>
            </a:r>
            <a:r>
              <a:rPr lang="en-US" altLang="zh-CN" sz="2000" b="0" dirty="0">
                <a:solidFill>
                  <a:schemeClr val="accent6">
                    <a:lumMod val="75000"/>
                  </a:schemeClr>
                </a:solidFill>
                <a:effectLst/>
                <a:latin typeface="+mn-ea"/>
                <a:ea typeface="+mn-ea"/>
              </a:rPr>
              <a:t>10</a:t>
            </a:r>
            <a:r>
              <a:rPr lang="zh-CN" altLang="zh-CN" sz="2000" b="0" dirty="0">
                <a:solidFill>
                  <a:schemeClr val="accent6">
                    <a:lumMod val="75000"/>
                  </a:schemeClr>
                </a:solidFill>
                <a:effectLst/>
                <a:latin typeface="+mn-ea"/>
                <a:ea typeface="+mn-ea"/>
              </a:rPr>
              <a:t>月至</a:t>
            </a:r>
            <a:r>
              <a:rPr lang="en-US" altLang="zh-CN" sz="2000" b="0" dirty="0">
                <a:solidFill>
                  <a:schemeClr val="accent6">
                    <a:lumMod val="75000"/>
                  </a:schemeClr>
                </a:solidFill>
                <a:effectLst/>
                <a:latin typeface="+mn-ea"/>
                <a:ea typeface="+mn-ea"/>
              </a:rPr>
              <a:t>11</a:t>
            </a:r>
            <a:r>
              <a:rPr lang="zh-CN" altLang="zh-CN" sz="2000" b="0" dirty="0">
                <a:solidFill>
                  <a:schemeClr val="accent6">
                    <a:lumMod val="75000"/>
                  </a:schemeClr>
                </a:solidFill>
                <a:effectLst/>
                <a:latin typeface="+mn-ea"/>
                <a:ea typeface="+mn-ea"/>
              </a:rPr>
              <a:t>月我馆安排海恒、</a:t>
            </a:r>
            <a:r>
              <a:rPr lang="en-US" altLang="zh-CN" sz="2000" b="0" dirty="0">
                <a:solidFill>
                  <a:schemeClr val="accent6">
                    <a:lumMod val="75000"/>
                  </a:schemeClr>
                </a:solidFill>
                <a:effectLst/>
                <a:latin typeface="+mn-ea"/>
                <a:ea typeface="+mn-ea"/>
              </a:rPr>
              <a:t>WAVEX</a:t>
            </a:r>
            <a:r>
              <a:rPr lang="zh-CN" altLang="zh-CN" sz="2000" b="0" dirty="0">
                <a:solidFill>
                  <a:schemeClr val="accent6">
                    <a:lumMod val="75000"/>
                  </a:schemeClr>
                </a:solidFill>
                <a:effectLst/>
                <a:latin typeface="+mn-ea"/>
                <a:ea typeface="+mn-ea"/>
              </a:rPr>
              <a:t>、阿法迪等</a:t>
            </a:r>
            <a:r>
              <a:rPr lang="en-US" altLang="zh-CN" sz="2000" b="0" dirty="0" smtClean="0">
                <a:solidFill>
                  <a:schemeClr val="accent6">
                    <a:lumMod val="75000"/>
                  </a:schemeClr>
                </a:solidFill>
                <a:effectLst/>
                <a:latin typeface="+mn-ea"/>
                <a:ea typeface="+mn-ea"/>
              </a:rPr>
              <a:t>5</a:t>
            </a:r>
            <a:r>
              <a:rPr lang="zh-CN" altLang="zh-CN" sz="2000" b="0" dirty="0">
                <a:solidFill>
                  <a:schemeClr val="accent6">
                    <a:lumMod val="75000"/>
                  </a:schemeClr>
                </a:solidFill>
                <a:effectLst/>
                <a:latin typeface="+mn-ea"/>
                <a:ea typeface="+mn-ea"/>
              </a:rPr>
              <a:t>家厂商携高频</a:t>
            </a:r>
            <a:r>
              <a:rPr lang="en-US" altLang="zh-CN" sz="2000" b="0" dirty="0">
                <a:solidFill>
                  <a:schemeClr val="accent6">
                    <a:lumMod val="75000"/>
                  </a:schemeClr>
                </a:solidFill>
                <a:effectLst/>
                <a:latin typeface="+mn-ea"/>
                <a:ea typeface="+mn-ea"/>
              </a:rPr>
              <a:t>RFID</a:t>
            </a:r>
            <a:r>
              <a:rPr lang="zh-CN" altLang="zh-CN" sz="2000" b="0" dirty="0">
                <a:solidFill>
                  <a:schemeClr val="accent6">
                    <a:lumMod val="75000"/>
                  </a:schemeClr>
                </a:solidFill>
                <a:effectLst/>
                <a:latin typeface="+mn-ea"/>
                <a:ea typeface="+mn-ea"/>
              </a:rPr>
              <a:t>设备到杭州少儿图书馆进行现场测试（未连接实际业务系统）</a:t>
            </a: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897531" y="2589485"/>
            <a:ext cx="2457450" cy="10572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751785" y="2589485"/>
            <a:ext cx="2301128" cy="10572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653480246"/>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zh-CN" altLang="zh-CN" sz="2500" dirty="0" smtClean="0">
                <a:solidFill>
                  <a:schemeClr val="accent1">
                    <a:lumMod val="75000"/>
                  </a:schemeClr>
                </a:solidFill>
                <a:effectLst/>
              </a:rPr>
              <a:t>项目实施前的调研</a:t>
            </a:r>
            <a:endParaRPr lang="zh-CN" altLang="zh-CN" sz="2500" dirty="0">
              <a:solidFill>
                <a:schemeClr val="accent1">
                  <a:lumMod val="75000"/>
                </a:schemeClr>
              </a:solidFill>
              <a:effectLst/>
            </a:endParaRPr>
          </a:p>
        </p:txBody>
      </p:sp>
      <p:sp>
        <p:nvSpPr>
          <p:cNvPr id="42" name="标题 1"/>
          <p:cNvSpPr txBox="1">
            <a:spLocks/>
          </p:cNvSpPr>
          <p:nvPr/>
        </p:nvSpPr>
        <p:spPr>
          <a:xfrm>
            <a:off x="1690570" y="5986074"/>
            <a:ext cx="6241150" cy="549753"/>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en-US" altLang="zh-CN" sz="2500" dirty="0" smtClean="0">
                <a:solidFill>
                  <a:schemeClr val="tx1"/>
                </a:solidFill>
                <a:effectLst/>
                <a:latin typeface="+mn-ea"/>
              </a:rPr>
              <a:t>RFID</a:t>
            </a:r>
            <a:r>
              <a:rPr lang="zh-CN" altLang="en-US" sz="2500" dirty="0" smtClean="0">
                <a:solidFill>
                  <a:schemeClr val="tx1"/>
                </a:solidFill>
                <a:effectLst/>
                <a:latin typeface="+mn-ea"/>
              </a:rPr>
              <a:t>设备现场测试</a:t>
            </a:r>
            <a:endParaRPr lang="en-US" altLang="zh-CN" sz="2500" dirty="0" smtClean="0">
              <a:solidFill>
                <a:schemeClr val="tx1"/>
              </a:solidFill>
              <a:effectLst/>
              <a:latin typeface="+mn-ea"/>
            </a:endParaRPr>
          </a:p>
        </p:txBody>
      </p:sp>
      <p:grpSp>
        <p:nvGrpSpPr>
          <p:cNvPr id="22" name="组合 21"/>
          <p:cNvGrpSpPr>
            <a:grpSpLocks/>
          </p:cNvGrpSpPr>
          <p:nvPr/>
        </p:nvGrpSpPr>
        <p:grpSpPr bwMode="auto">
          <a:xfrm>
            <a:off x="704850" y="507478"/>
            <a:ext cx="3384550" cy="3497586"/>
            <a:chOff x="1028699" y="0"/>
            <a:chExt cx="3384499" cy="3857337"/>
          </a:xfrm>
        </p:grpSpPr>
        <p:sp>
          <p:nvSpPr>
            <p:cNvPr id="23" name="Shape 2714"/>
            <p:cNvSpPr/>
            <p:nvPr/>
          </p:nvSpPr>
          <p:spPr>
            <a:xfrm>
              <a:off x="1028699" y="2402140"/>
              <a:ext cx="3384499" cy="1455197"/>
            </a:xfrm>
            <a:prstGeom prst="rect">
              <a:avLst/>
            </a:prstGeom>
            <a:solidFill>
              <a:srgbClr val="FFFFFF"/>
            </a:solidFill>
            <a:ln w="12700">
              <a:miter lim="400000"/>
            </a:ln>
            <a:effectLst>
              <a:outerShdw blurRad="190500" dist="8455" dir="5400000" rotWithShape="0">
                <a:srgbClr val="000000">
                  <a:alpha val="30000"/>
                </a:srgbClr>
              </a:outerShdw>
            </a:effectLst>
          </p:spPr>
          <p:txBody>
            <a:bodyPr lIns="0" tIns="0" rIns="0" bIns="0" anchor="ctr"/>
            <a:lstStyle/>
            <a:p>
              <a:pPr defTabSz="292100" fontAlgn="auto">
                <a:spcBef>
                  <a:spcPts val="0"/>
                </a:spcBef>
                <a:spcAft>
                  <a:spcPts val="0"/>
                </a:spcAft>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pic>
          <p:nvPicPr>
            <p:cNvPr id="25" name="图片 3"/>
            <p:cNvPicPr>
              <a:picLocks noChangeAspect="1"/>
            </p:cNvPicPr>
            <p:nvPr/>
          </p:nvPicPr>
          <p:blipFill>
            <a:blip r:embed="rId3" cstate="print"/>
            <a:srcRect/>
            <a:stretch>
              <a:fillRect/>
            </a:stretch>
          </p:blipFill>
          <p:spPr bwMode="auto">
            <a:xfrm>
              <a:off x="2450232" y="0"/>
              <a:ext cx="353599" cy="2402140"/>
            </a:xfrm>
            <a:prstGeom prst="rect">
              <a:avLst/>
            </a:prstGeom>
            <a:noFill/>
            <a:ln w="9525">
              <a:noFill/>
              <a:miter lim="800000"/>
              <a:headEnd/>
              <a:tailEnd/>
            </a:ln>
          </p:spPr>
        </p:pic>
      </p:grpSp>
      <p:grpSp>
        <p:nvGrpSpPr>
          <p:cNvPr id="26" name="组合 25"/>
          <p:cNvGrpSpPr>
            <a:grpSpLocks/>
          </p:cNvGrpSpPr>
          <p:nvPr/>
        </p:nvGrpSpPr>
        <p:grpSpPr bwMode="auto">
          <a:xfrm>
            <a:off x="5413153" y="507478"/>
            <a:ext cx="2901950" cy="3353569"/>
            <a:chOff x="8204432" y="-288756"/>
            <a:chExt cx="2901717" cy="3166717"/>
          </a:xfrm>
        </p:grpSpPr>
        <p:sp>
          <p:nvSpPr>
            <p:cNvPr id="27" name="Shape 2720"/>
            <p:cNvSpPr/>
            <p:nvPr/>
          </p:nvSpPr>
          <p:spPr>
            <a:xfrm>
              <a:off x="8204432" y="1703560"/>
              <a:ext cx="2901717" cy="1174401"/>
            </a:xfrm>
            <a:prstGeom prst="rect">
              <a:avLst/>
            </a:prstGeom>
            <a:solidFill>
              <a:srgbClr val="FFFFFF"/>
            </a:solidFill>
            <a:ln w="12700">
              <a:miter lim="400000"/>
            </a:ln>
            <a:effectLst>
              <a:outerShdw blurRad="190500" dist="8455" dir="5400000" rotWithShape="0">
                <a:srgbClr val="000000">
                  <a:alpha val="30000"/>
                </a:srgbClr>
              </a:outerShdw>
            </a:effectLst>
          </p:spPr>
          <p:txBody>
            <a:bodyPr lIns="0" tIns="0" rIns="0" bIns="0" anchor="ctr"/>
            <a:lstStyle/>
            <a:p>
              <a:pPr defTabSz="292100" fontAlgn="auto">
                <a:spcBef>
                  <a:spcPts val="0"/>
                </a:spcBef>
                <a:spcAft>
                  <a:spcPts val="0"/>
                </a:spcAft>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pic>
          <p:nvPicPr>
            <p:cNvPr id="29" name="图片 5"/>
            <p:cNvPicPr>
              <a:picLocks noChangeAspect="1"/>
            </p:cNvPicPr>
            <p:nvPr/>
          </p:nvPicPr>
          <p:blipFill>
            <a:blip r:embed="rId4" cstate="print"/>
            <a:srcRect/>
            <a:stretch>
              <a:fillRect/>
            </a:stretch>
          </p:blipFill>
          <p:spPr bwMode="auto">
            <a:xfrm>
              <a:off x="9499159" y="-288756"/>
              <a:ext cx="411350" cy="2056749"/>
            </a:xfrm>
            <a:prstGeom prst="rect">
              <a:avLst/>
            </a:prstGeom>
            <a:noFill/>
            <a:ln w="9525">
              <a:noFill/>
              <a:miter lim="800000"/>
              <a:headEnd/>
              <a:tailEnd/>
            </a:ln>
          </p:spPr>
        </p:pic>
      </p:grpSp>
      <p:sp>
        <p:nvSpPr>
          <p:cNvPr id="2" name="矩形 1"/>
          <p:cNvSpPr/>
          <p:nvPr/>
        </p:nvSpPr>
        <p:spPr>
          <a:xfrm>
            <a:off x="841015" y="2785071"/>
            <a:ext cx="2938897" cy="707886"/>
          </a:xfrm>
          <a:prstGeom prst="rect">
            <a:avLst/>
          </a:prstGeom>
        </p:spPr>
        <p:txBody>
          <a:bodyPr wrap="square">
            <a:spAutoFit/>
          </a:bodyPr>
          <a:lstStyle/>
          <a:p>
            <a:r>
              <a:rPr lang="zh-CN" altLang="en-US" sz="2000" dirty="0"/>
              <a:t>自助设备识别多本图书的响应时间及正确率</a:t>
            </a:r>
          </a:p>
        </p:txBody>
      </p:sp>
      <p:sp>
        <p:nvSpPr>
          <p:cNvPr id="3" name="矩形 2"/>
          <p:cNvSpPr/>
          <p:nvPr/>
        </p:nvSpPr>
        <p:spPr>
          <a:xfrm>
            <a:off x="5499719" y="2685585"/>
            <a:ext cx="2744689" cy="1015663"/>
          </a:xfrm>
          <a:prstGeom prst="rect">
            <a:avLst/>
          </a:prstGeom>
        </p:spPr>
        <p:txBody>
          <a:bodyPr wrap="square">
            <a:spAutoFit/>
          </a:bodyPr>
          <a:lstStyle/>
          <a:p>
            <a:r>
              <a:rPr lang="zh-CN" altLang="en-US" sz="2000" dirty="0"/>
              <a:t>点检设备盘点一定数量图书的处理时间及正确率</a:t>
            </a:r>
          </a:p>
        </p:txBody>
      </p:sp>
      <p:sp>
        <p:nvSpPr>
          <p:cNvPr id="4" name="矩形 3"/>
          <p:cNvSpPr/>
          <p:nvPr/>
        </p:nvSpPr>
        <p:spPr>
          <a:xfrm>
            <a:off x="2286000" y="4183920"/>
            <a:ext cx="4572000" cy="1477328"/>
          </a:xfrm>
          <a:prstGeom prst="rect">
            <a:avLst/>
          </a:prstGeom>
        </p:spPr>
        <p:txBody>
          <a:bodyPr>
            <a:spAutoFit/>
          </a:bodyPr>
          <a:lstStyle/>
          <a:p>
            <a:r>
              <a:rPr lang="zh-CN" altLang="zh-CN" dirty="0" smtClean="0"/>
              <a:t>从测试情况来看大部分</a:t>
            </a:r>
            <a:r>
              <a:rPr lang="zh-CN" altLang="zh-CN" dirty="0"/>
              <a:t>厂商都比较接近，所以我们认为只要是符合高频标准的</a:t>
            </a:r>
            <a:r>
              <a:rPr lang="en-US" altLang="zh-CN" dirty="0"/>
              <a:t>RFID</a:t>
            </a:r>
            <a:r>
              <a:rPr lang="zh-CN" altLang="zh-CN" dirty="0"/>
              <a:t>产品在硬件性能上不会存在较大的差距，图书馆</a:t>
            </a:r>
            <a:r>
              <a:rPr lang="en-US" altLang="zh-CN" dirty="0"/>
              <a:t>RFID</a:t>
            </a:r>
            <a:r>
              <a:rPr lang="zh-CN" altLang="zh-CN" dirty="0"/>
              <a:t>系统建设的关键点在于自动化管理系统提供的接口以及</a:t>
            </a:r>
            <a:r>
              <a:rPr lang="en-US" altLang="zh-CN" dirty="0"/>
              <a:t>RFID</a:t>
            </a:r>
            <a:r>
              <a:rPr lang="zh-CN" altLang="zh-CN" dirty="0"/>
              <a:t>软件系统的设计。</a:t>
            </a:r>
            <a:endParaRPr lang="zh-CN" altLang="en-US" dirty="0"/>
          </a:p>
        </p:txBody>
      </p:sp>
      <p:sp>
        <p:nvSpPr>
          <p:cNvPr id="33" name="矩形 1"/>
          <p:cNvSpPr>
            <a:spLocks noChangeArrowheads="1"/>
          </p:cNvSpPr>
          <p:nvPr/>
        </p:nvSpPr>
        <p:spPr bwMode="auto">
          <a:xfrm>
            <a:off x="1601088" y="4265801"/>
            <a:ext cx="738664" cy="1323439"/>
          </a:xfrm>
          <a:prstGeom prst="rect">
            <a:avLst/>
          </a:prstGeom>
          <a:noFill/>
          <a:ln w="9525">
            <a:noFill/>
            <a:miter lim="800000"/>
            <a:headEnd/>
            <a:tailEnd/>
          </a:ln>
        </p:spPr>
        <p:txBody>
          <a:bodyPr vert="eaVert" wrap="none">
            <a:spAutoFit/>
          </a:bodyPr>
          <a:lstStyle/>
          <a:p>
            <a:pPr algn="dist">
              <a:lnSpc>
                <a:spcPct val="150000"/>
              </a:lnSpc>
              <a:tabLst>
                <a:tab pos="2960688" algn="l"/>
              </a:tabLst>
            </a:pPr>
            <a:r>
              <a:rPr lang="zh-CN" altLang="en-US" sz="2400" b="1" dirty="0" smtClean="0">
                <a:solidFill>
                  <a:srgbClr val="00B0F0"/>
                </a:solidFill>
                <a:latin typeface="微软雅黑" pitchFamily="34" charset="-122"/>
                <a:ea typeface="微软雅黑" pitchFamily="34" charset="-122"/>
              </a:rPr>
              <a:t>测试结果</a:t>
            </a:r>
            <a:endParaRPr lang="zh-CN" altLang="en-US" sz="2400" b="1" dirty="0">
              <a:solidFill>
                <a:srgbClr val="00B0F0"/>
              </a:solidFill>
              <a:latin typeface="微软雅黑" pitchFamily="34" charset="-122"/>
              <a:ea typeface="微软雅黑" pitchFamily="34" charset="-122"/>
            </a:endParaRPr>
          </a:p>
        </p:txBody>
      </p:sp>
    </p:spTree>
    <p:extLst>
      <p:ext uri="{BB962C8B-B14F-4D97-AF65-F5344CB8AC3E}">
        <p14:creationId xmlns="" xmlns:p14="http://schemas.microsoft.com/office/powerpoint/2010/main" val="46187590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ppt_x"/>
                                          </p:val>
                                        </p:tav>
                                        <p:tav tm="100000">
                                          <p:val>
                                            <p:strVal val="#ppt_x"/>
                                          </p:val>
                                        </p:tav>
                                      </p:tavLst>
                                    </p:anim>
                                    <p:anim calcmode="lin" valueType="num">
                                      <p:cBhvr additive="base">
                                        <p:cTn id="8" dur="7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750" fill="hold"/>
                                        <p:tgtEl>
                                          <p:spTgt spid="26"/>
                                        </p:tgtEl>
                                        <p:attrNameLst>
                                          <p:attrName>ppt_x</p:attrName>
                                        </p:attrNameLst>
                                      </p:cBhvr>
                                      <p:tavLst>
                                        <p:tav tm="0">
                                          <p:val>
                                            <p:strVal val="#ppt_x"/>
                                          </p:val>
                                        </p:tav>
                                        <p:tav tm="100000">
                                          <p:val>
                                            <p:strVal val="#ppt_x"/>
                                          </p:val>
                                        </p:tav>
                                      </p:tavLst>
                                    </p:anim>
                                    <p:anim calcmode="lin" valueType="num">
                                      <p:cBhvr additive="base">
                                        <p:cTn id="12" dur="75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5" name="矩形 4"/>
          <p:cNvSpPr/>
          <p:nvPr/>
        </p:nvSpPr>
        <p:spPr>
          <a:xfrm>
            <a:off x="3059832" y="2996952"/>
            <a:ext cx="3390444" cy="1754326"/>
          </a:xfrm>
          <a:prstGeom prst="rect">
            <a:avLst/>
          </a:prstGeom>
        </p:spPr>
        <p:txBody>
          <a:bodyPr wrap="square">
            <a:spAutoFit/>
          </a:bodyPr>
          <a:lstStyle/>
          <a:p>
            <a:r>
              <a:rPr lang="en-US" altLang="zh-CN" dirty="0"/>
              <a:t>2008</a:t>
            </a:r>
            <a:r>
              <a:rPr lang="zh-CN" altLang="zh-CN" dirty="0"/>
              <a:t>年</a:t>
            </a:r>
            <a:r>
              <a:rPr lang="en-US" altLang="zh-CN" dirty="0"/>
              <a:t>3</a:t>
            </a:r>
            <a:r>
              <a:rPr lang="zh-CN" altLang="zh-CN" dirty="0"/>
              <a:t>月，我馆通过杭州市采购中心对</a:t>
            </a:r>
            <a:r>
              <a:rPr lang="en-US" altLang="zh-CN" dirty="0"/>
              <a:t>RFID</a:t>
            </a:r>
            <a:r>
              <a:rPr lang="zh-CN" altLang="zh-CN" dirty="0"/>
              <a:t>项目进行了公开招标，当时有</a:t>
            </a:r>
            <a:r>
              <a:rPr lang="en-US" altLang="zh-CN" dirty="0"/>
              <a:t>7</a:t>
            </a:r>
            <a:r>
              <a:rPr lang="zh-CN" altLang="zh-CN" dirty="0"/>
              <a:t>家国内外公司参加了投标，最终项目由上海阿法迪智能标签系统技术有限公司中标。</a:t>
            </a:r>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0668" y="1806229"/>
            <a:ext cx="2227156" cy="219381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084168" y="4509120"/>
            <a:ext cx="2457450" cy="10572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092280" y="5566395"/>
            <a:ext cx="847725" cy="5048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467838481"/>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2" name="矩形 1"/>
          <p:cNvSpPr/>
          <p:nvPr/>
        </p:nvSpPr>
        <p:spPr>
          <a:xfrm>
            <a:off x="1070086" y="4268064"/>
            <a:ext cx="1767638" cy="369332"/>
          </a:xfrm>
          <a:prstGeom prst="rect">
            <a:avLst/>
          </a:prstGeom>
        </p:spPr>
        <p:txBody>
          <a:bodyPr wrap="square">
            <a:spAutoFit/>
          </a:bodyPr>
          <a:lstStyle/>
          <a:p>
            <a:r>
              <a:rPr lang="zh-CN" altLang="zh-CN" dirty="0" smtClean="0"/>
              <a:t>自助借</a:t>
            </a:r>
            <a:r>
              <a:rPr lang="zh-CN" altLang="zh-CN" dirty="0"/>
              <a:t>还</a:t>
            </a:r>
            <a:r>
              <a:rPr lang="zh-CN" altLang="zh-CN" dirty="0" smtClean="0"/>
              <a:t>设备</a:t>
            </a:r>
            <a:endParaRPr lang="zh-CN" altLang="en-US" dirty="0"/>
          </a:p>
        </p:txBody>
      </p:sp>
      <p:sp>
        <p:nvSpPr>
          <p:cNvPr id="3" name="矩形 2"/>
          <p:cNvSpPr/>
          <p:nvPr/>
        </p:nvSpPr>
        <p:spPr>
          <a:xfrm>
            <a:off x="3809236" y="4005064"/>
            <a:ext cx="1338828" cy="369332"/>
          </a:xfrm>
          <a:prstGeom prst="rect">
            <a:avLst/>
          </a:prstGeom>
        </p:spPr>
        <p:txBody>
          <a:bodyPr wrap="none">
            <a:spAutoFit/>
          </a:bodyPr>
          <a:lstStyle/>
          <a:p>
            <a:r>
              <a:rPr lang="zh-CN" altLang="zh-CN" dirty="0" smtClean="0"/>
              <a:t>馆员工作站</a:t>
            </a:r>
            <a:endParaRPr lang="zh-CN" altLang="en-US" dirty="0"/>
          </a:p>
        </p:txBody>
      </p:sp>
      <p:sp>
        <p:nvSpPr>
          <p:cNvPr id="4" name="矩形 3"/>
          <p:cNvSpPr/>
          <p:nvPr/>
        </p:nvSpPr>
        <p:spPr>
          <a:xfrm>
            <a:off x="6660232" y="4590212"/>
            <a:ext cx="1677062" cy="369332"/>
          </a:xfrm>
          <a:prstGeom prst="rect">
            <a:avLst/>
          </a:prstGeom>
        </p:spPr>
        <p:txBody>
          <a:bodyPr wrap="none">
            <a:spAutoFit/>
          </a:bodyPr>
          <a:lstStyle/>
          <a:p>
            <a:r>
              <a:rPr lang="en-US" altLang="zh-CN" dirty="0" smtClean="0"/>
              <a:t>RFID</a:t>
            </a:r>
            <a:r>
              <a:rPr lang="zh-CN" altLang="zh-CN" dirty="0"/>
              <a:t>防盗门禁</a:t>
            </a:r>
            <a:endParaRPr lang="zh-CN" altLang="en-US" dirty="0"/>
          </a:p>
        </p:txBody>
      </p:sp>
      <p:sp>
        <p:nvSpPr>
          <p:cNvPr id="6" name="矩形 5"/>
          <p:cNvSpPr/>
          <p:nvPr/>
        </p:nvSpPr>
        <p:spPr>
          <a:xfrm>
            <a:off x="995210" y="5013176"/>
            <a:ext cx="7177190" cy="923330"/>
          </a:xfrm>
          <a:prstGeom prst="rect">
            <a:avLst/>
          </a:prstGeom>
        </p:spPr>
        <p:txBody>
          <a:bodyPr wrap="square">
            <a:spAutoFit/>
          </a:bodyPr>
          <a:lstStyle/>
          <a:p>
            <a:pPr>
              <a:spcBef>
                <a:spcPct val="0"/>
              </a:spcBef>
            </a:pPr>
            <a:r>
              <a:rPr lang="zh-CN" altLang="zh-CN" dirty="0"/>
              <a:t>项目于</a:t>
            </a:r>
            <a:r>
              <a:rPr lang="en-US" altLang="zh-CN" dirty="0"/>
              <a:t>2008</a:t>
            </a:r>
            <a:r>
              <a:rPr lang="zh-CN" altLang="zh-CN" dirty="0"/>
              <a:t>年</a:t>
            </a:r>
            <a:r>
              <a:rPr lang="en-US" altLang="zh-CN" dirty="0"/>
              <a:t>5</a:t>
            </a:r>
            <a:r>
              <a:rPr lang="zh-CN" altLang="zh-CN" dirty="0"/>
              <a:t>月开始实施，</a:t>
            </a:r>
            <a:r>
              <a:rPr lang="en-US" altLang="zh-CN" dirty="0"/>
              <a:t>2008</a:t>
            </a:r>
            <a:r>
              <a:rPr lang="zh-CN" altLang="zh-CN" dirty="0"/>
              <a:t>年</a:t>
            </a:r>
            <a:r>
              <a:rPr lang="en-US" altLang="zh-CN" dirty="0"/>
              <a:t>9</a:t>
            </a:r>
            <a:r>
              <a:rPr lang="zh-CN" altLang="zh-CN" dirty="0"/>
              <a:t>月根据新馆开馆需要</a:t>
            </a:r>
            <a:r>
              <a:rPr lang="zh-CN" altLang="zh-CN" dirty="0" smtClean="0"/>
              <a:t>，自助借</a:t>
            </a:r>
            <a:r>
              <a:rPr lang="zh-CN" altLang="zh-CN" dirty="0"/>
              <a:t>还设备、馆员工作站及</a:t>
            </a:r>
            <a:r>
              <a:rPr lang="en-US" altLang="zh-CN" dirty="0"/>
              <a:t>RFID</a:t>
            </a:r>
            <a:r>
              <a:rPr lang="zh-CN" altLang="zh-CN" dirty="0"/>
              <a:t>防盗门禁正式上线运行，并完成</a:t>
            </a:r>
            <a:r>
              <a:rPr lang="en-US" altLang="zh-CN" dirty="0"/>
              <a:t>120</a:t>
            </a:r>
            <a:r>
              <a:rPr lang="zh-CN" altLang="zh-CN" dirty="0"/>
              <a:t>余万图书标签粘贴及转换工作，整体项目至</a:t>
            </a:r>
            <a:r>
              <a:rPr lang="en-US" altLang="zh-CN" dirty="0"/>
              <a:t>2009</a:t>
            </a:r>
            <a:r>
              <a:rPr lang="zh-CN" altLang="zh-CN" dirty="0"/>
              <a:t>年</a:t>
            </a:r>
            <a:r>
              <a:rPr lang="en-US" altLang="zh-CN" dirty="0"/>
              <a:t>12</a:t>
            </a:r>
            <a:r>
              <a:rPr lang="zh-CN" altLang="zh-CN" dirty="0"/>
              <a:t>月完成验收</a:t>
            </a:r>
            <a:endParaRPr lang="zh-CN" altLang="en-US" dirty="0"/>
          </a:p>
        </p:txBody>
      </p:sp>
      <p:pic>
        <p:nvPicPr>
          <p:cNvPr id="3073" name="Picture 1" descr="C:\Users\zjl\Documents\Tencent Files\992522349\Image\C2C\AW`@G`)3V_8APYJCIT]T1GJ.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449848" y="1700809"/>
            <a:ext cx="2274280" cy="2114392"/>
          </a:xfrm>
          <a:prstGeom prst="rect">
            <a:avLst/>
          </a:prstGeom>
          <a:noFill/>
          <a:extLst>
            <a:ext uri="{909E8E84-426E-40DD-AFC4-6F175D3DCCD1}">
              <a14:hiddenFill xmlns=""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83568" y="1732817"/>
            <a:ext cx="2442688" cy="255069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012160" y="1491546"/>
            <a:ext cx="2652985" cy="297662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988229951"/>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5" name="矩形 4"/>
          <p:cNvSpPr/>
          <p:nvPr/>
        </p:nvSpPr>
        <p:spPr>
          <a:xfrm>
            <a:off x="718628" y="2132856"/>
            <a:ext cx="361927" cy="2554545"/>
          </a:xfrm>
          <a:prstGeom prst="rect">
            <a:avLst/>
          </a:prstGeom>
        </p:spPr>
        <p:txBody>
          <a:bodyPr wrap="square">
            <a:spAutoFit/>
          </a:bodyPr>
          <a:lstStyle/>
          <a:p>
            <a:r>
              <a:rPr lang="zh-CN" altLang="zh-CN" sz="2000" b="1" dirty="0"/>
              <a:t>自助设备外观</a:t>
            </a:r>
            <a:r>
              <a:rPr lang="zh-CN" altLang="zh-CN" sz="2000" b="1" dirty="0" smtClean="0"/>
              <a:t>定制</a:t>
            </a:r>
            <a:endParaRPr lang="zh-CN" altLang="en-US" sz="2000" dirty="0"/>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33473" y="1732165"/>
            <a:ext cx="3309046" cy="428912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矩形 5"/>
          <p:cNvSpPr/>
          <p:nvPr/>
        </p:nvSpPr>
        <p:spPr>
          <a:xfrm>
            <a:off x="899592" y="6021288"/>
            <a:ext cx="6840760" cy="369332"/>
          </a:xfrm>
          <a:prstGeom prst="rect">
            <a:avLst/>
          </a:prstGeom>
        </p:spPr>
        <p:txBody>
          <a:bodyPr wrap="square">
            <a:spAutoFit/>
          </a:bodyPr>
          <a:lstStyle/>
          <a:p>
            <a:r>
              <a:rPr lang="zh-CN" altLang="zh-CN" dirty="0"/>
              <a:t>与供应商确认设备外形，最后根据馆内整体装修设计要求进行配色。</a:t>
            </a:r>
          </a:p>
        </p:txBody>
      </p:sp>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11145" y="1530381"/>
            <a:ext cx="3937319" cy="44284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243601506"/>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5" name="矩形 4"/>
          <p:cNvSpPr/>
          <p:nvPr/>
        </p:nvSpPr>
        <p:spPr>
          <a:xfrm>
            <a:off x="755576" y="2132856"/>
            <a:ext cx="361927" cy="2862322"/>
          </a:xfrm>
          <a:prstGeom prst="rect">
            <a:avLst/>
          </a:prstGeom>
        </p:spPr>
        <p:txBody>
          <a:bodyPr wrap="square">
            <a:spAutoFit/>
          </a:bodyPr>
          <a:lstStyle/>
          <a:p>
            <a:r>
              <a:rPr lang="zh-CN" altLang="zh-CN" b="1" dirty="0"/>
              <a:t>自助终端软件定制开发</a:t>
            </a:r>
            <a:endParaRPr lang="zh-CN" altLang="en-US" dirty="0"/>
          </a:p>
        </p:txBody>
      </p:sp>
      <p:sp>
        <p:nvSpPr>
          <p:cNvPr id="2" name="矩形 1"/>
          <p:cNvSpPr/>
          <p:nvPr/>
        </p:nvSpPr>
        <p:spPr>
          <a:xfrm>
            <a:off x="936539" y="5118283"/>
            <a:ext cx="7706305" cy="830997"/>
          </a:xfrm>
          <a:prstGeom prst="rect">
            <a:avLst/>
          </a:prstGeom>
        </p:spPr>
        <p:txBody>
          <a:bodyPr wrap="square">
            <a:spAutoFit/>
          </a:bodyPr>
          <a:lstStyle/>
          <a:p>
            <a:r>
              <a:rPr lang="zh-CN" altLang="zh-CN" sz="1600" dirty="0" smtClean="0"/>
              <a:t>根据</a:t>
            </a:r>
            <a:r>
              <a:rPr lang="zh-CN" altLang="zh-CN" sz="1600" dirty="0"/>
              <a:t>杭州图书馆新馆的环境以及自助借还系统的外观，设计自助终端软件的用户界面；结合业务部门意见定制了自助系统软件，在实现借书、还书、续借和读者查询功能的基础上，优化了返回用户的操作结果信息。</a:t>
            </a:r>
          </a:p>
        </p:txBody>
      </p:sp>
      <p:pic>
        <p:nvPicPr>
          <p:cNvPr id="51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9632" y="1701447"/>
            <a:ext cx="3384376" cy="329373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17242" y="1709327"/>
            <a:ext cx="3825602" cy="328585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105283649"/>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5" name="矩形 4"/>
          <p:cNvSpPr/>
          <p:nvPr/>
        </p:nvSpPr>
        <p:spPr>
          <a:xfrm>
            <a:off x="755576" y="2084655"/>
            <a:ext cx="936104" cy="1200329"/>
          </a:xfrm>
          <a:prstGeom prst="rect">
            <a:avLst/>
          </a:prstGeom>
        </p:spPr>
        <p:txBody>
          <a:bodyPr wrap="square">
            <a:spAutoFit/>
          </a:bodyPr>
          <a:lstStyle/>
          <a:p>
            <a:r>
              <a:rPr lang="en-US" altLang="zh-CN" b="1" dirty="0"/>
              <a:t>RFID</a:t>
            </a:r>
            <a:r>
              <a:rPr lang="zh-CN" altLang="zh-CN" b="1" dirty="0"/>
              <a:t>应用服务端定制开发</a:t>
            </a:r>
            <a:endParaRPr lang="zh-CN" altLang="en-US" dirty="0"/>
          </a:p>
        </p:txBody>
      </p:sp>
      <p:sp>
        <p:nvSpPr>
          <p:cNvPr id="2" name="矩形 1"/>
          <p:cNvSpPr/>
          <p:nvPr/>
        </p:nvSpPr>
        <p:spPr>
          <a:xfrm>
            <a:off x="461960" y="4077072"/>
            <a:ext cx="8214496" cy="1938992"/>
          </a:xfrm>
          <a:prstGeom prst="rect">
            <a:avLst/>
          </a:prstGeom>
        </p:spPr>
        <p:txBody>
          <a:bodyPr wrap="square">
            <a:spAutoFit/>
          </a:bodyPr>
          <a:lstStyle/>
          <a:p>
            <a:r>
              <a:rPr lang="en-US" altLang="zh-CN" sz="1500" dirty="0">
                <a:latin typeface="+mn-ea"/>
              </a:rPr>
              <a:t>RFID</a:t>
            </a:r>
            <a:r>
              <a:rPr lang="zh-CN" altLang="zh-CN" sz="1500" dirty="0">
                <a:latin typeface="+mn-ea"/>
              </a:rPr>
              <a:t>应用服务端主要用于</a:t>
            </a:r>
            <a:r>
              <a:rPr lang="en-US" altLang="zh-CN" sz="1500" dirty="0">
                <a:latin typeface="+mn-ea"/>
              </a:rPr>
              <a:t>RFID</a:t>
            </a:r>
            <a:r>
              <a:rPr lang="zh-CN" altLang="zh-CN" sz="1500" dirty="0">
                <a:latin typeface="+mn-ea"/>
              </a:rPr>
              <a:t>终端设备与后台自动化系统以及数据库系统的连接交互。</a:t>
            </a:r>
          </a:p>
          <a:p>
            <a:r>
              <a:rPr lang="zh-CN" altLang="zh-CN" sz="1500" dirty="0">
                <a:latin typeface="+mn-ea"/>
              </a:rPr>
              <a:t>该项工作是在项目实施过程中提出的，主要基于以下两点考虑：</a:t>
            </a:r>
          </a:p>
          <a:p>
            <a:pPr marL="285750" indent="-285750">
              <a:buFont typeface="Wingdings" panose="05000000000000000000" pitchFamily="2" charset="2"/>
              <a:buChar char="Ø"/>
            </a:pPr>
            <a:r>
              <a:rPr lang="zh-CN" altLang="zh-CN" sz="1500" dirty="0">
                <a:latin typeface="+mn-ea"/>
              </a:rPr>
              <a:t>在常规局域网络环境下，</a:t>
            </a:r>
            <a:r>
              <a:rPr lang="en-US" altLang="zh-CN" sz="1500" dirty="0">
                <a:latin typeface="+mn-ea"/>
              </a:rPr>
              <a:t>RFID</a:t>
            </a:r>
            <a:r>
              <a:rPr lang="zh-CN" altLang="zh-CN" sz="1500" dirty="0">
                <a:latin typeface="+mn-ea"/>
              </a:rPr>
              <a:t>终端通过基于</a:t>
            </a:r>
            <a:r>
              <a:rPr lang="en-US" altLang="zh-CN" sz="1500" dirty="0">
                <a:latin typeface="+mn-ea"/>
              </a:rPr>
              <a:t>SIP2</a:t>
            </a:r>
            <a:r>
              <a:rPr lang="zh-CN" altLang="zh-CN" sz="1500" dirty="0">
                <a:latin typeface="+mn-ea"/>
              </a:rPr>
              <a:t>协议的通讯服务器进行通讯完成查询和借还书的交易，但本项目后续运行的网络环境是覆盖范围较广的广域网络，对于通过</a:t>
            </a:r>
            <a:r>
              <a:rPr lang="en-US" altLang="zh-CN" sz="1500" dirty="0">
                <a:latin typeface="+mn-ea"/>
              </a:rPr>
              <a:t>Internet</a:t>
            </a:r>
            <a:r>
              <a:rPr lang="zh-CN" altLang="zh-CN" sz="1500" dirty="0">
                <a:latin typeface="+mn-ea"/>
              </a:rPr>
              <a:t>接入的设备，采用原有的通讯方式，无论是性能、稳定性包括安全都不能得到保证。</a:t>
            </a:r>
          </a:p>
          <a:p>
            <a:pPr marL="342900" indent="-342900">
              <a:buFont typeface="Wingdings" panose="05000000000000000000" pitchFamily="2" charset="2"/>
              <a:buChar char="Ø"/>
            </a:pPr>
            <a:r>
              <a:rPr lang="zh-CN" altLang="zh-CN" sz="1500" dirty="0">
                <a:latin typeface="+mn-ea"/>
              </a:rPr>
              <a:t>同时缺少服务端的软件架构，会导致</a:t>
            </a:r>
            <a:r>
              <a:rPr lang="en-US" altLang="zh-CN" sz="1500" dirty="0">
                <a:latin typeface="+mn-ea"/>
              </a:rPr>
              <a:t>sip2</a:t>
            </a:r>
            <a:r>
              <a:rPr lang="zh-CN" altLang="zh-CN" sz="1500" dirty="0">
                <a:latin typeface="+mn-ea"/>
              </a:rPr>
              <a:t>接口以外的业务功能在运行时需客户端直连数据库，如标签转换过程中标签信息的数据库写入，图书定位数据写入数据库等，这与新馆网络安全规划是冲突的。</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4" name="对象 3"/>
          <p:cNvGraphicFramePr>
            <a:graphicFrameLocks noChangeAspect="1"/>
          </p:cNvGraphicFramePr>
          <p:nvPr>
            <p:extLst>
              <p:ext uri="{D42A27DB-BD31-4B8C-83A1-F6EECF244321}">
                <p14:modId xmlns="" xmlns:p14="http://schemas.microsoft.com/office/powerpoint/2010/main" val="4122688061"/>
              </p:ext>
            </p:extLst>
          </p:nvPr>
        </p:nvGraphicFramePr>
        <p:xfrm>
          <a:off x="1953946" y="2564904"/>
          <a:ext cx="6158154" cy="1224136"/>
        </p:xfrm>
        <a:graphic>
          <a:graphicData uri="http://schemas.openxmlformats.org/presentationml/2006/ole">
            <p:oleObj spid="_x0000_s2331" r:id="rId4" imgW="4089820" imgH="818210" progId="">
              <p:embed/>
            </p:oleObj>
          </a:graphicData>
        </a:graphic>
      </p:graphicFrame>
      <p:sp>
        <p:nvSpPr>
          <p:cNvPr id="6" name="矩形 5"/>
          <p:cNvSpPr/>
          <p:nvPr/>
        </p:nvSpPr>
        <p:spPr>
          <a:xfrm>
            <a:off x="2694723" y="2051556"/>
            <a:ext cx="3754554" cy="369332"/>
          </a:xfrm>
          <a:prstGeom prst="rect">
            <a:avLst/>
          </a:prstGeom>
        </p:spPr>
        <p:txBody>
          <a:bodyPr wrap="none">
            <a:spAutoFit/>
          </a:bodyPr>
          <a:lstStyle/>
          <a:p>
            <a:r>
              <a:rPr lang="en-US" altLang="zh-CN" dirty="0"/>
              <a:t>RFID</a:t>
            </a:r>
            <a:r>
              <a:rPr lang="zh-CN" altLang="zh-CN" dirty="0"/>
              <a:t>应用服务端在我馆的运行环境</a:t>
            </a:r>
            <a:endParaRPr lang="zh-CN" altLang="en-US" dirty="0"/>
          </a:p>
        </p:txBody>
      </p:sp>
    </p:spTree>
    <p:extLst>
      <p:ext uri="{BB962C8B-B14F-4D97-AF65-F5344CB8AC3E}">
        <p14:creationId xmlns="" xmlns:p14="http://schemas.microsoft.com/office/powerpoint/2010/main" val="442727257"/>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5" name="矩形 4"/>
          <p:cNvSpPr/>
          <p:nvPr/>
        </p:nvSpPr>
        <p:spPr>
          <a:xfrm>
            <a:off x="755576" y="2132856"/>
            <a:ext cx="1080120" cy="1938992"/>
          </a:xfrm>
          <a:prstGeom prst="rect">
            <a:avLst/>
          </a:prstGeom>
        </p:spPr>
        <p:txBody>
          <a:bodyPr wrap="square">
            <a:spAutoFit/>
          </a:bodyPr>
          <a:lstStyle/>
          <a:p>
            <a:r>
              <a:rPr lang="zh-CN" altLang="zh-CN" sz="2000" b="1" dirty="0">
                <a:latin typeface="+mn-ea"/>
              </a:rPr>
              <a:t>制定</a:t>
            </a:r>
            <a:r>
              <a:rPr lang="en-US" altLang="zh-CN" sz="2000" b="1" dirty="0">
                <a:latin typeface="+mn-ea"/>
              </a:rPr>
              <a:t>RFID</a:t>
            </a:r>
            <a:r>
              <a:rPr lang="zh-CN" altLang="zh-CN" sz="2000" b="1" dirty="0">
                <a:latin typeface="+mn-ea"/>
              </a:rPr>
              <a:t>标签数据格式及标签转换工作</a:t>
            </a:r>
            <a:endParaRPr lang="zh-CN" altLang="en-US" sz="2000" dirty="0">
              <a:latin typeface="+mn-ea"/>
            </a:endParaRPr>
          </a:p>
        </p:txBody>
      </p:sp>
      <p:sp>
        <p:nvSpPr>
          <p:cNvPr id="3" name="矩形 2"/>
          <p:cNvSpPr/>
          <p:nvPr/>
        </p:nvSpPr>
        <p:spPr>
          <a:xfrm>
            <a:off x="461960" y="5517232"/>
            <a:ext cx="8286504" cy="784830"/>
          </a:xfrm>
          <a:prstGeom prst="rect">
            <a:avLst/>
          </a:prstGeom>
        </p:spPr>
        <p:txBody>
          <a:bodyPr wrap="square">
            <a:spAutoFit/>
          </a:bodyPr>
          <a:lstStyle/>
          <a:p>
            <a:r>
              <a:rPr lang="zh-CN" altLang="zh-CN" sz="1500" dirty="0">
                <a:latin typeface="+mn-ea"/>
              </a:rPr>
              <a:t>由于当时没有标签数据格式的标准，我馆根据自己的经验制定了标签数据格式，主要记录了标签的数据版本信息、图书的固有信息和文献流通权限信息。</a:t>
            </a:r>
            <a:r>
              <a:rPr lang="en-US" altLang="zh-CN" sz="1500" dirty="0">
                <a:latin typeface="+mn-ea"/>
              </a:rPr>
              <a:t>2008</a:t>
            </a:r>
            <a:r>
              <a:rPr lang="zh-CN" altLang="zh-CN" sz="1500" dirty="0">
                <a:latin typeface="+mn-ea"/>
              </a:rPr>
              <a:t>年</a:t>
            </a:r>
            <a:r>
              <a:rPr lang="en-US" altLang="zh-CN" sz="1500" dirty="0">
                <a:latin typeface="+mn-ea"/>
              </a:rPr>
              <a:t>5</a:t>
            </a:r>
            <a:r>
              <a:rPr lang="zh-CN" altLang="zh-CN" sz="1500" dirty="0">
                <a:latin typeface="+mn-ea"/>
              </a:rPr>
              <a:t>月底至</a:t>
            </a:r>
            <a:r>
              <a:rPr lang="en-US" altLang="zh-CN" sz="1500" dirty="0">
                <a:latin typeface="+mn-ea"/>
              </a:rPr>
              <a:t>8</a:t>
            </a:r>
            <a:r>
              <a:rPr lang="zh-CN" altLang="zh-CN" sz="1500" dirty="0">
                <a:latin typeface="+mn-ea"/>
              </a:rPr>
              <a:t>月初完成杭州图书馆和杭州少儿图书馆已有图书的标签转换工作，共计</a:t>
            </a:r>
            <a:r>
              <a:rPr lang="en-US" altLang="zh-CN" sz="1500" dirty="0">
                <a:latin typeface="+mn-ea"/>
              </a:rPr>
              <a:t>120</a:t>
            </a:r>
            <a:r>
              <a:rPr lang="zh-CN" altLang="zh-CN" sz="1500" dirty="0">
                <a:latin typeface="+mn-ea"/>
              </a:rPr>
              <a:t>余万册。</a:t>
            </a:r>
          </a:p>
        </p:txBody>
      </p:sp>
      <p:pic>
        <p:nvPicPr>
          <p:cNvPr id="40962" name="Picture 2"/>
          <p:cNvPicPr>
            <a:picLocks noChangeAspect="1" noChangeArrowheads="1"/>
          </p:cNvPicPr>
          <p:nvPr/>
        </p:nvPicPr>
        <p:blipFill>
          <a:blip r:embed="rId3" cstate="print"/>
          <a:srcRect/>
          <a:stretch>
            <a:fillRect/>
          </a:stretch>
        </p:blipFill>
        <p:spPr bwMode="auto">
          <a:xfrm>
            <a:off x="1835696" y="1772816"/>
            <a:ext cx="5267325" cy="3705225"/>
          </a:xfrm>
          <a:prstGeom prst="rect">
            <a:avLst/>
          </a:prstGeom>
          <a:noFill/>
          <a:ln w="9525">
            <a:noFill/>
            <a:miter lim="800000"/>
            <a:headEnd/>
            <a:tailEnd/>
          </a:ln>
        </p:spPr>
      </p:pic>
    </p:spTree>
    <p:extLst>
      <p:ext uri="{BB962C8B-B14F-4D97-AF65-F5344CB8AC3E}">
        <p14:creationId xmlns="" xmlns:p14="http://schemas.microsoft.com/office/powerpoint/2010/main" val="430413099"/>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5" name="矩形 4"/>
          <p:cNvSpPr/>
          <p:nvPr/>
        </p:nvSpPr>
        <p:spPr>
          <a:xfrm>
            <a:off x="467544" y="2132856"/>
            <a:ext cx="1198370" cy="1754326"/>
          </a:xfrm>
          <a:prstGeom prst="rect">
            <a:avLst/>
          </a:prstGeom>
        </p:spPr>
        <p:txBody>
          <a:bodyPr wrap="square">
            <a:spAutoFit/>
          </a:bodyPr>
          <a:lstStyle/>
          <a:p>
            <a:r>
              <a:rPr lang="zh-CN" altLang="zh-CN" b="1" dirty="0"/>
              <a:t>实现二代身份证和杭州市市民卡作为读者证的应用</a:t>
            </a:r>
            <a:endParaRPr lang="zh-CN" altLang="en-US" dirty="0"/>
          </a:p>
        </p:txBody>
      </p:sp>
      <p:sp>
        <p:nvSpPr>
          <p:cNvPr id="2" name="矩形 1"/>
          <p:cNvSpPr/>
          <p:nvPr/>
        </p:nvSpPr>
        <p:spPr>
          <a:xfrm>
            <a:off x="461960" y="4509120"/>
            <a:ext cx="8214496" cy="1477328"/>
          </a:xfrm>
          <a:prstGeom prst="rect">
            <a:avLst/>
          </a:prstGeom>
        </p:spPr>
        <p:txBody>
          <a:bodyPr wrap="square">
            <a:spAutoFit/>
          </a:bodyPr>
          <a:lstStyle/>
          <a:p>
            <a:r>
              <a:rPr lang="zh-CN" altLang="zh-CN" sz="1500" dirty="0">
                <a:latin typeface="+mn-ea"/>
              </a:rPr>
              <a:t>为节省社会资源、方便市民，杭州图书馆读者证以读者已有的二代身份证、杭州市市民卡为主（卡内已有</a:t>
            </a:r>
            <a:r>
              <a:rPr lang="en-US" altLang="zh-CN" sz="1500" dirty="0">
                <a:latin typeface="+mn-ea"/>
              </a:rPr>
              <a:t>RFID</a:t>
            </a:r>
            <a:r>
              <a:rPr lang="zh-CN" altLang="zh-CN" sz="1500" dirty="0">
                <a:latin typeface="+mn-ea"/>
              </a:rPr>
              <a:t>芯片，使用对象为杭州市市民），</a:t>
            </a:r>
            <a:r>
              <a:rPr lang="en-US" altLang="zh-CN" sz="1500" dirty="0">
                <a:latin typeface="+mn-ea"/>
              </a:rPr>
              <a:t>RFID</a:t>
            </a:r>
            <a:r>
              <a:rPr lang="zh-CN" altLang="zh-CN" sz="1500" dirty="0">
                <a:latin typeface="+mn-ea"/>
              </a:rPr>
              <a:t>读者卡为辅（使用对象主要为非杭州市户籍的读者使用）。当时技术实现主要是在</a:t>
            </a:r>
            <a:r>
              <a:rPr lang="en-US" altLang="zh-CN" sz="1500" dirty="0">
                <a:latin typeface="+mn-ea"/>
              </a:rPr>
              <a:t>RFID</a:t>
            </a:r>
            <a:r>
              <a:rPr lang="zh-CN" altLang="zh-CN" sz="1500" dirty="0">
                <a:latin typeface="+mn-ea"/>
              </a:rPr>
              <a:t>系统数据库中建立一张读者信息表并在馆员工作站程序中增加办证模块，通过人工采集的方式记录业务系统中读者记录的部分数据及读者身份证号、市民卡硬件号及 </a:t>
            </a:r>
            <a:r>
              <a:rPr lang="en-US" altLang="zh-CN" sz="1500" dirty="0">
                <a:latin typeface="+mn-ea"/>
              </a:rPr>
              <a:t>RFID</a:t>
            </a:r>
            <a:r>
              <a:rPr lang="zh-CN" altLang="zh-CN" sz="1500" dirty="0">
                <a:latin typeface="+mn-ea"/>
              </a:rPr>
              <a:t>读者卡硬件号等信息，在</a:t>
            </a:r>
            <a:r>
              <a:rPr lang="en-US" altLang="zh-CN" sz="1500" dirty="0">
                <a:latin typeface="+mn-ea"/>
              </a:rPr>
              <a:t>RFID</a:t>
            </a:r>
            <a:r>
              <a:rPr lang="zh-CN" altLang="zh-CN" sz="1500" dirty="0">
                <a:latin typeface="+mn-ea"/>
              </a:rPr>
              <a:t>系统向</a:t>
            </a:r>
            <a:r>
              <a:rPr lang="en-US" altLang="zh-CN" sz="1500" dirty="0">
                <a:latin typeface="+mn-ea"/>
              </a:rPr>
              <a:t>INTERLIB</a:t>
            </a:r>
            <a:r>
              <a:rPr lang="zh-CN" altLang="zh-CN" sz="1500" dirty="0">
                <a:latin typeface="+mn-ea"/>
              </a:rPr>
              <a:t>系统发送请求前利用该表实现身份证号、市民卡硬件号转换成读者证号的功能。</a:t>
            </a: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04048" y="1895923"/>
            <a:ext cx="3771423" cy="232866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547664" y="1916832"/>
            <a:ext cx="3274797" cy="232866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100328158"/>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5" name="矩形 4"/>
          <p:cNvSpPr/>
          <p:nvPr/>
        </p:nvSpPr>
        <p:spPr>
          <a:xfrm>
            <a:off x="3743908" y="1403484"/>
            <a:ext cx="1728192" cy="369332"/>
          </a:xfrm>
          <a:prstGeom prst="rect">
            <a:avLst/>
          </a:prstGeom>
        </p:spPr>
        <p:txBody>
          <a:bodyPr wrap="square">
            <a:spAutoFit/>
          </a:bodyPr>
          <a:lstStyle/>
          <a:p>
            <a:r>
              <a:rPr lang="en-US" altLang="zh-CN" b="1" dirty="0"/>
              <a:t>Sip2</a:t>
            </a:r>
            <a:r>
              <a:rPr lang="zh-CN" altLang="zh-CN" b="1" dirty="0"/>
              <a:t>接口测试</a:t>
            </a:r>
            <a:endParaRPr lang="zh-CN" altLang="en-US" dirty="0"/>
          </a:p>
        </p:txBody>
      </p:sp>
      <p:sp>
        <p:nvSpPr>
          <p:cNvPr id="2" name="矩形 1"/>
          <p:cNvSpPr/>
          <p:nvPr/>
        </p:nvSpPr>
        <p:spPr>
          <a:xfrm>
            <a:off x="1043608" y="2348294"/>
            <a:ext cx="1650601" cy="1754326"/>
          </a:xfrm>
          <a:prstGeom prst="rect">
            <a:avLst/>
          </a:prstGeom>
        </p:spPr>
        <p:txBody>
          <a:bodyPr wrap="square">
            <a:spAutoFit/>
          </a:bodyPr>
          <a:lstStyle/>
          <a:p>
            <a:r>
              <a:rPr lang="zh-CN" altLang="en-US" dirty="0" smtClean="0">
                <a:latin typeface="+mn-ea"/>
              </a:rPr>
              <a:t>测试过程中频繁</a:t>
            </a:r>
            <a:r>
              <a:rPr lang="zh-CN" altLang="zh-CN" dirty="0" smtClean="0">
                <a:latin typeface="+mn-ea"/>
              </a:rPr>
              <a:t>出现</a:t>
            </a:r>
            <a:r>
              <a:rPr lang="zh-CN" altLang="zh-CN" dirty="0" smtClean="0"/>
              <a:t>测试程序</a:t>
            </a:r>
            <a:r>
              <a:rPr lang="zh-CN" altLang="en-US" dirty="0" smtClean="0">
                <a:latin typeface="+mn-ea"/>
              </a:rPr>
              <a:t>向</a:t>
            </a:r>
            <a:r>
              <a:rPr lang="en-US" altLang="zh-CN" dirty="0" smtClean="0">
                <a:latin typeface="+mn-ea"/>
              </a:rPr>
              <a:t>SIP2</a:t>
            </a:r>
            <a:r>
              <a:rPr lang="zh-CN" altLang="zh-CN" dirty="0">
                <a:latin typeface="+mn-ea"/>
              </a:rPr>
              <a:t>接口发送请求消息后，收不到应答</a:t>
            </a:r>
            <a:r>
              <a:rPr lang="zh-CN" altLang="zh-CN" dirty="0" smtClean="0">
                <a:latin typeface="+mn-ea"/>
              </a:rPr>
              <a:t>消息。</a:t>
            </a:r>
            <a:endParaRPr lang="zh-CN" altLang="zh-CN" dirty="0">
              <a:latin typeface="+mn-ea"/>
            </a:endParaRPr>
          </a:p>
        </p:txBody>
      </p:sp>
      <p:pic>
        <p:nvPicPr>
          <p:cNvPr id="717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50519" y="1916832"/>
            <a:ext cx="1254076" cy="124351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空心弧 7"/>
          <p:cNvSpPr/>
          <p:nvPr/>
        </p:nvSpPr>
        <p:spPr bwMode="auto">
          <a:xfrm rot="20897128">
            <a:off x="516349" y="1852801"/>
            <a:ext cx="2905125" cy="2906712"/>
          </a:xfrm>
          <a:prstGeom prst="blockArc">
            <a:avLst>
              <a:gd name="adj1" fmla="val 4469103"/>
              <a:gd name="adj2" fmla="val 21246848"/>
              <a:gd name="adj3" fmla="val 4136"/>
            </a:avLst>
          </a:prstGeom>
          <a:solidFill>
            <a:srgbClr val="4BACC6">
              <a:lumMod val="75000"/>
            </a:srgbClr>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 name="矩形 2"/>
          <p:cNvSpPr/>
          <p:nvPr/>
        </p:nvSpPr>
        <p:spPr>
          <a:xfrm>
            <a:off x="6264188" y="4365104"/>
            <a:ext cx="2412268" cy="1569660"/>
          </a:xfrm>
          <a:prstGeom prst="rect">
            <a:avLst/>
          </a:prstGeom>
        </p:spPr>
        <p:txBody>
          <a:bodyPr wrap="square">
            <a:spAutoFit/>
          </a:bodyPr>
          <a:lstStyle/>
          <a:p>
            <a:r>
              <a:rPr lang="zh-CN" altLang="zh-CN" sz="1200" dirty="0" smtClean="0"/>
              <a:t>将系统参数表作为全局变量在</a:t>
            </a:r>
            <a:r>
              <a:rPr lang="en-US" altLang="zh-CN" sz="1200" dirty="0" smtClean="0"/>
              <a:t>SIP 2</a:t>
            </a:r>
            <a:r>
              <a:rPr lang="zh-CN" altLang="zh-CN" sz="1200" dirty="0" smtClean="0"/>
              <a:t>接口服务启动时载入，处理单个请求时不再载入参数表。</a:t>
            </a:r>
            <a:r>
              <a:rPr lang="zh-CN" altLang="zh-CN" sz="1200" dirty="0" smtClean="0">
                <a:latin typeface="+mn-ea"/>
              </a:rPr>
              <a:t>经过</a:t>
            </a:r>
            <a:r>
              <a:rPr lang="zh-CN" altLang="zh-CN" sz="1200" dirty="0">
                <a:latin typeface="+mn-ea"/>
              </a:rPr>
              <a:t>优化后</a:t>
            </a:r>
            <a:r>
              <a:rPr lang="en-US" altLang="zh-CN" sz="1200" dirty="0">
                <a:latin typeface="+mn-ea"/>
              </a:rPr>
              <a:t>SIP 2</a:t>
            </a:r>
            <a:r>
              <a:rPr lang="zh-CN" altLang="zh-CN" sz="1200" dirty="0">
                <a:latin typeface="+mn-ea"/>
              </a:rPr>
              <a:t>接口性能良好，在测试程序</a:t>
            </a:r>
            <a:r>
              <a:rPr lang="en-US" altLang="zh-CN" sz="1200" dirty="0">
                <a:latin typeface="+mn-ea"/>
              </a:rPr>
              <a:t>50</a:t>
            </a:r>
            <a:r>
              <a:rPr lang="zh-CN" altLang="zh-CN" sz="1200" dirty="0">
                <a:latin typeface="+mn-ea"/>
              </a:rPr>
              <a:t>并发，每个连接在</a:t>
            </a:r>
            <a:r>
              <a:rPr lang="en-US" altLang="zh-CN" sz="1200" dirty="0">
                <a:latin typeface="+mn-ea"/>
              </a:rPr>
              <a:t>15</a:t>
            </a:r>
            <a:r>
              <a:rPr lang="zh-CN" altLang="zh-CN" sz="1200" dirty="0">
                <a:latin typeface="+mn-ea"/>
              </a:rPr>
              <a:t>秒内向</a:t>
            </a:r>
            <a:r>
              <a:rPr lang="en-US" altLang="zh-CN" sz="1200" dirty="0">
                <a:latin typeface="+mn-ea"/>
              </a:rPr>
              <a:t>SIP 2</a:t>
            </a:r>
            <a:r>
              <a:rPr lang="zh-CN" altLang="zh-CN" sz="1200" dirty="0">
                <a:latin typeface="+mn-ea"/>
              </a:rPr>
              <a:t>接口随机发送</a:t>
            </a:r>
            <a:r>
              <a:rPr lang="en-US" altLang="zh-CN" sz="1200" dirty="0">
                <a:latin typeface="+mn-ea"/>
              </a:rPr>
              <a:t>7</a:t>
            </a:r>
            <a:r>
              <a:rPr lang="zh-CN" altLang="zh-CN" sz="1200" dirty="0">
                <a:latin typeface="+mn-ea"/>
              </a:rPr>
              <a:t>个请求，从测试数据分析，</a:t>
            </a:r>
            <a:r>
              <a:rPr lang="en-US" altLang="zh-CN" sz="1200" dirty="0">
                <a:latin typeface="+mn-ea"/>
              </a:rPr>
              <a:t>99</a:t>
            </a:r>
            <a:r>
              <a:rPr lang="zh-CN" altLang="zh-CN" sz="1200" dirty="0">
                <a:latin typeface="+mn-ea"/>
              </a:rPr>
              <a:t>％的请求都在</a:t>
            </a:r>
            <a:r>
              <a:rPr lang="en-US" altLang="zh-CN" sz="1200" dirty="0">
                <a:latin typeface="+mn-ea"/>
              </a:rPr>
              <a:t>1</a:t>
            </a:r>
            <a:r>
              <a:rPr lang="zh-CN" altLang="zh-CN" sz="1200" dirty="0">
                <a:latin typeface="+mn-ea"/>
              </a:rPr>
              <a:t>秒内收到应答。</a:t>
            </a:r>
          </a:p>
        </p:txBody>
      </p:sp>
      <p:sp>
        <p:nvSpPr>
          <p:cNvPr id="10" name="空心弧 9"/>
          <p:cNvSpPr/>
          <p:nvPr/>
        </p:nvSpPr>
        <p:spPr bwMode="auto">
          <a:xfrm rot="4989783" flipH="1">
            <a:off x="6062016" y="3933339"/>
            <a:ext cx="2717584" cy="2783640"/>
          </a:xfrm>
          <a:prstGeom prst="blockArc">
            <a:avLst>
              <a:gd name="adj1" fmla="val 3459353"/>
              <a:gd name="adj2" fmla="val 21246848"/>
              <a:gd name="adj3" fmla="val 4136"/>
            </a:avLst>
          </a:prstGeom>
          <a:solidFill>
            <a:srgbClr val="9BBB59">
              <a:lumMod val="75000"/>
            </a:srgbClr>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4" name="矩形 3"/>
          <p:cNvSpPr/>
          <p:nvPr/>
        </p:nvSpPr>
        <p:spPr>
          <a:xfrm>
            <a:off x="1547664" y="4725144"/>
            <a:ext cx="648072" cy="369332"/>
          </a:xfrm>
          <a:prstGeom prst="rect">
            <a:avLst/>
          </a:prstGeom>
        </p:spPr>
        <p:txBody>
          <a:bodyPr wrap="square">
            <a:spAutoFit/>
          </a:bodyPr>
          <a:lstStyle/>
          <a:p>
            <a:r>
              <a:rPr lang="zh-CN" altLang="en-US" b="1" dirty="0"/>
              <a:t>现象</a:t>
            </a:r>
          </a:p>
        </p:txBody>
      </p:sp>
      <p:sp>
        <p:nvSpPr>
          <p:cNvPr id="6" name="矩形 5"/>
          <p:cNvSpPr/>
          <p:nvPr/>
        </p:nvSpPr>
        <p:spPr>
          <a:xfrm>
            <a:off x="3632098" y="3249558"/>
            <a:ext cx="2020022" cy="1938992"/>
          </a:xfrm>
          <a:prstGeom prst="rect">
            <a:avLst/>
          </a:prstGeom>
        </p:spPr>
        <p:txBody>
          <a:bodyPr wrap="square">
            <a:spAutoFit/>
          </a:bodyPr>
          <a:lstStyle/>
          <a:p>
            <a:r>
              <a:rPr lang="en-US" altLang="zh-CN" sz="1200" dirty="0">
                <a:latin typeface="+mn-ea"/>
              </a:rPr>
              <a:t>SIP2</a:t>
            </a:r>
            <a:r>
              <a:rPr lang="zh-CN" altLang="zh-CN" sz="1200" dirty="0">
                <a:latin typeface="+mn-ea"/>
              </a:rPr>
              <a:t>接口程序在处理每个请求消息时都要载入与请求相关</a:t>
            </a:r>
            <a:r>
              <a:rPr lang="zh-CN" altLang="zh-CN" sz="1200" dirty="0" smtClean="0">
                <a:latin typeface="+mn-ea"/>
              </a:rPr>
              <a:t>的系统参数</a:t>
            </a:r>
            <a:r>
              <a:rPr lang="zh-CN" altLang="zh-CN" sz="1200" dirty="0">
                <a:latin typeface="+mn-ea"/>
              </a:rPr>
              <a:t>表，而我</a:t>
            </a:r>
            <a:r>
              <a:rPr lang="zh-CN" altLang="zh-CN" sz="1200" dirty="0" smtClean="0">
                <a:latin typeface="+mn-ea"/>
              </a:rPr>
              <a:t>馆参数</a:t>
            </a:r>
            <a:r>
              <a:rPr lang="zh-CN" altLang="zh-CN" sz="1200" dirty="0">
                <a:latin typeface="+mn-ea"/>
              </a:rPr>
              <a:t>表较大（主要是流通规则参数达</a:t>
            </a:r>
            <a:r>
              <a:rPr lang="en-US" altLang="zh-CN" sz="1200" dirty="0">
                <a:latin typeface="+mn-ea"/>
              </a:rPr>
              <a:t>7000</a:t>
            </a:r>
            <a:r>
              <a:rPr lang="zh-CN" altLang="zh-CN" sz="1200" dirty="0">
                <a:latin typeface="+mn-ea"/>
              </a:rPr>
              <a:t>余条记录），所以造成</a:t>
            </a:r>
            <a:r>
              <a:rPr lang="en-US" altLang="zh-CN" sz="1200" dirty="0">
                <a:latin typeface="+mn-ea"/>
              </a:rPr>
              <a:t>SIP2</a:t>
            </a:r>
            <a:r>
              <a:rPr lang="zh-CN" altLang="zh-CN" sz="1200" dirty="0">
                <a:latin typeface="+mn-ea"/>
              </a:rPr>
              <a:t>接口处理每个请求时载入系统参数的时间较长，根据请求类型的不同一般需要</a:t>
            </a:r>
            <a:r>
              <a:rPr lang="en-US" altLang="zh-CN" sz="1200" dirty="0">
                <a:latin typeface="+mn-ea"/>
              </a:rPr>
              <a:t>1</a:t>
            </a:r>
            <a:r>
              <a:rPr lang="zh-CN" altLang="zh-CN" sz="1200" dirty="0">
                <a:latin typeface="+mn-ea"/>
              </a:rPr>
              <a:t>－</a:t>
            </a:r>
            <a:r>
              <a:rPr lang="en-US" altLang="zh-CN" sz="1200" dirty="0">
                <a:latin typeface="+mn-ea"/>
              </a:rPr>
              <a:t>3</a:t>
            </a:r>
            <a:r>
              <a:rPr lang="zh-CN" altLang="zh-CN" sz="1200" dirty="0">
                <a:latin typeface="+mn-ea"/>
              </a:rPr>
              <a:t>秒，从而造成消息队列的堵塞</a:t>
            </a:r>
            <a:endParaRPr lang="zh-CN" altLang="en-US" sz="1200" b="1" dirty="0">
              <a:solidFill>
                <a:srgbClr val="D7562E"/>
              </a:solidFill>
              <a:latin typeface="微软雅黑" pitchFamily="34" charset="-122"/>
              <a:ea typeface="微软雅黑" pitchFamily="34" charset="-122"/>
            </a:endParaRPr>
          </a:p>
        </p:txBody>
      </p:sp>
      <p:sp>
        <p:nvSpPr>
          <p:cNvPr id="19" name="空心弧 18"/>
          <p:cNvSpPr/>
          <p:nvPr/>
        </p:nvSpPr>
        <p:spPr bwMode="auto">
          <a:xfrm rot="4099296" flipH="1">
            <a:off x="3133127" y="2765462"/>
            <a:ext cx="2906712" cy="2905125"/>
          </a:xfrm>
          <a:prstGeom prst="blockArc">
            <a:avLst>
              <a:gd name="adj1" fmla="val 3459353"/>
              <a:gd name="adj2" fmla="val 21246848"/>
              <a:gd name="adj3" fmla="val 4136"/>
            </a:avLst>
          </a:prstGeom>
          <a:solidFill>
            <a:srgbClr val="00B0F0"/>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20" name="矩形 19"/>
          <p:cNvSpPr/>
          <p:nvPr/>
        </p:nvSpPr>
        <p:spPr>
          <a:xfrm>
            <a:off x="3152620" y="3212976"/>
            <a:ext cx="648072" cy="369332"/>
          </a:xfrm>
          <a:prstGeom prst="rect">
            <a:avLst/>
          </a:prstGeom>
        </p:spPr>
        <p:txBody>
          <a:bodyPr wrap="square">
            <a:spAutoFit/>
          </a:bodyPr>
          <a:lstStyle/>
          <a:p>
            <a:r>
              <a:rPr lang="zh-CN" altLang="en-US" b="1" dirty="0" smtClean="0"/>
              <a:t>原因</a:t>
            </a:r>
            <a:endParaRPr lang="zh-CN" altLang="en-US" b="1" dirty="0"/>
          </a:p>
        </p:txBody>
      </p:sp>
      <p:sp>
        <p:nvSpPr>
          <p:cNvPr id="21" name="矩形 20"/>
          <p:cNvSpPr/>
          <p:nvPr/>
        </p:nvSpPr>
        <p:spPr>
          <a:xfrm>
            <a:off x="6772736" y="3987925"/>
            <a:ext cx="648072" cy="369332"/>
          </a:xfrm>
          <a:prstGeom prst="rect">
            <a:avLst/>
          </a:prstGeom>
        </p:spPr>
        <p:txBody>
          <a:bodyPr wrap="square">
            <a:spAutoFit/>
          </a:bodyPr>
          <a:lstStyle/>
          <a:p>
            <a:r>
              <a:rPr lang="zh-CN" altLang="en-US" b="1" dirty="0" smtClean="0"/>
              <a:t>优化</a:t>
            </a:r>
            <a:endParaRPr lang="zh-CN" altLang="en-US" b="1" dirty="0"/>
          </a:p>
        </p:txBody>
      </p:sp>
    </p:spTree>
    <p:extLst>
      <p:ext uri="{BB962C8B-B14F-4D97-AF65-F5344CB8AC3E}">
        <p14:creationId xmlns="" xmlns:p14="http://schemas.microsoft.com/office/powerpoint/2010/main" val="2572653862"/>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5" name="矩形 4"/>
          <p:cNvSpPr/>
          <p:nvPr/>
        </p:nvSpPr>
        <p:spPr>
          <a:xfrm>
            <a:off x="755576" y="2132856"/>
            <a:ext cx="504056" cy="2400657"/>
          </a:xfrm>
          <a:prstGeom prst="rect">
            <a:avLst/>
          </a:prstGeom>
        </p:spPr>
        <p:txBody>
          <a:bodyPr wrap="square">
            <a:spAutoFit/>
          </a:bodyPr>
          <a:lstStyle/>
          <a:p>
            <a:r>
              <a:rPr lang="zh-CN" altLang="zh-CN" sz="2500" b="1" dirty="0"/>
              <a:t>设备安装部署</a:t>
            </a:r>
            <a:endParaRPr lang="zh-CN" altLang="en-US" sz="2500" dirty="0"/>
          </a:p>
        </p:txBody>
      </p:sp>
      <p:sp>
        <p:nvSpPr>
          <p:cNvPr id="2" name="矩形 1"/>
          <p:cNvSpPr/>
          <p:nvPr/>
        </p:nvSpPr>
        <p:spPr>
          <a:xfrm>
            <a:off x="726976" y="5550331"/>
            <a:ext cx="7805464" cy="830997"/>
          </a:xfrm>
          <a:prstGeom prst="rect">
            <a:avLst/>
          </a:prstGeom>
        </p:spPr>
        <p:txBody>
          <a:bodyPr wrap="square">
            <a:spAutoFit/>
          </a:bodyPr>
          <a:lstStyle/>
          <a:p>
            <a:r>
              <a:rPr lang="zh-CN" altLang="zh-CN" sz="1600" dirty="0"/>
              <a:t>由于</a:t>
            </a:r>
            <a:r>
              <a:rPr lang="en-US" altLang="zh-CN" sz="1600" dirty="0"/>
              <a:t>08</a:t>
            </a:r>
            <a:r>
              <a:rPr lang="zh-CN" altLang="zh-CN" sz="1600" dirty="0"/>
              <a:t>年新馆装修工期的原因，所有</a:t>
            </a:r>
            <a:r>
              <a:rPr lang="en-US" altLang="zh-CN" sz="1600" dirty="0"/>
              <a:t>RFID</a:t>
            </a:r>
            <a:r>
              <a:rPr lang="zh-CN" altLang="zh-CN" sz="1600" dirty="0"/>
              <a:t>设备在</a:t>
            </a:r>
            <a:r>
              <a:rPr lang="en-US" altLang="zh-CN" sz="1600" dirty="0"/>
              <a:t>9</a:t>
            </a:r>
            <a:r>
              <a:rPr lang="zh-CN" altLang="zh-CN" sz="1600" dirty="0"/>
              <a:t>月</a:t>
            </a:r>
            <a:r>
              <a:rPr lang="en-US" altLang="zh-CN" sz="1600" dirty="0"/>
              <a:t>25</a:t>
            </a:r>
            <a:r>
              <a:rPr lang="zh-CN" altLang="zh-CN" sz="1600" dirty="0"/>
              <a:t>日才进驻新馆现场，设备部署的时间相当紧张。为保证新馆在</a:t>
            </a:r>
            <a:r>
              <a:rPr lang="en-US" altLang="zh-CN" sz="1600" dirty="0"/>
              <a:t>9</a:t>
            </a:r>
            <a:r>
              <a:rPr lang="zh-CN" altLang="zh-CN" sz="1600" dirty="0"/>
              <a:t>月</a:t>
            </a:r>
            <a:r>
              <a:rPr lang="en-US" altLang="zh-CN" sz="1600" dirty="0"/>
              <a:t>28</a:t>
            </a:r>
            <a:r>
              <a:rPr lang="zh-CN" altLang="zh-CN" sz="1600" dirty="0"/>
              <a:t>日向市民开放，现场实施人员连续加班奋战，赶在开馆之前将馆员工作站、安全门以及自助借还设备部署完成。</a:t>
            </a:r>
          </a:p>
        </p:txBody>
      </p:sp>
      <p:pic>
        <p:nvPicPr>
          <p:cNvPr id="81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75656" y="1772815"/>
            <a:ext cx="5760640" cy="367240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894621538"/>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5" name="矩形 4"/>
          <p:cNvSpPr/>
          <p:nvPr/>
        </p:nvSpPr>
        <p:spPr>
          <a:xfrm>
            <a:off x="755576" y="2132856"/>
            <a:ext cx="504056" cy="3170099"/>
          </a:xfrm>
          <a:prstGeom prst="rect">
            <a:avLst/>
          </a:prstGeom>
        </p:spPr>
        <p:txBody>
          <a:bodyPr wrap="square">
            <a:spAutoFit/>
          </a:bodyPr>
          <a:lstStyle/>
          <a:p>
            <a:r>
              <a:rPr lang="zh-CN" altLang="zh-CN" sz="2000" b="1" dirty="0"/>
              <a:t>图书定位导航功能开发</a:t>
            </a:r>
            <a:endParaRPr lang="zh-CN" altLang="en-US" sz="2000" dirty="0"/>
          </a:p>
        </p:txBody>
      </p:sp>
      <p:sp>
        <p:nvSpPr>
          <p:cNvPr id="2" name="矩形 1"/>
          <p:cNvSpPr/>
          <p:nvPr/>
        </p:nvSpPr>
        <p:spPr>
          <a:xfrm>
            <a:off x="461960" y="5448126"/>
            <a:ext cx="8286504" cy="1077218"/>
          </a:xfrm>
          <a:prstGeom prst="rect">
            <a:avLst/>
          </a:prstGeom>
        </p:spPr>
        <p:txBody>
          <a:bodyPr wrap="square">
            <a:spAutoFit/>
          </a:bodyPr>
          <a:lstStyle/>
          <a:p>
            <a:r>
              <a:rPr lang="zh-CN" altLang="zh-CN" sz="1600" dirty="0"/>
              <a:t>图书定位导航功能为读者提供已定位图书的馆藏具体位置的详细信息，并提供地图显示。系统与</a:t>
            </a:r>
            <a:r>
              <a:rPr lang="en-US" altLang="zh-CN" sz="1600" dirty="0" err="1"/>
              <a:t>Interlib</a:t>
            </a:r>
            <a:r>
              <a:rPr lang="zh-CN" altLang="zh-CN" sz="1600" dirty="0"/>
              <a:t>的</a:t>
            </a:r>
            <a:r>
              <a:rPr lang="en-US" altLang="zh-CN" sz="1600" dirty="0"/>
              <a:t>OPAC</a:t>
            </a:r>
            <a:r>
              <a:rPr lang="zh-CN" altLang="zh-CN" sz="1600" dirty="0"/>
              <a:t>无缝集成，读者通过</a:t>
            </a:r>
            <a:r>
              <a:rPr lang="en-US" altLang="zh-CN" sz="1600" dirty="0"/>
              <a:t>OPAC</a:t>
            </a:r>
            <a:r>
              <a:rPr lang="zh-CN" altLang="zh-CN" sz="1600" dirty="0"/>
              <a:t>查询到具体的图书，点击图形显示链接就可以显示图书具体的馆藏位置及图形化导航。导航地图按照杭州图书馆实际环境和书架位置制作。</a:t>
            </a:r>
          </a:p>
        </p:txBody>
      </p:sp>
      <p:pic>
        <p:nvPicPr>
          <p:cNvPr id="3076"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85295" y="1700808"/>
            <a:ext cx="7319153" cy="360214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56376" y="2407718"/>
            <a:ext cx="648072" cy="21907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699064752"/>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8" name="矩形 7"/>
          <p:cNvSpPr/>
          <p:nvPr/>
        </p:nvSpPr>
        <p:spPr>
          <a:xfrm>
            <a:off x="3732877" y="1784837"/>
            <a:ext cx="4485740" cy="3836987"/>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5"/>
          <p:cNvSpPr>
            <a:spLocks noEditPoints="1"/>
          </p:cNvSpPr>
          <p:nvPr/>
        </p:nvSpPr>
        <p:spPr bwMode="auto">
          <a:xfrm rot="10800000">
            <a:off x="4014787" y="2001530"/>
            <a:ext cx="161925" cy="201613"/>
          </a:xfrm>
          <a:custGeom>
            <a:avLst/>
            <a:gdLst>
              <a:gd name="T0" fmla="*/ 0 w 55"/>
              <a:gd name="T1" fmla="*/ 0 h 51"/>
              <a:gd name="T2" fmla="*/ 21 w 55"/>
              <a:gd name="T3" fmla="*/ 0 h 51"/>
              <a:gd name="T4" fmla="*/ 21 w 55"/>
              <a:gd name="T5" fmla="*/ 22 h 51"/>
              <a:gd name="T6" fmla="*/ 16 w 55"/>
              <a:gd name="T7" fmla="*/ 42 h 51"/>
              <a:gd name="T8" fmla="*/ 0 w 55"/>
              <a:gd name="T9" fmla="*/ 51 h 51"/>
              <a:gd name="T10" fmla="*/ 0 w 55"/>
              <a:gd name="T11" fmla="*/ 37 h 51"/>
              <a:gd name="T12" fmla="*/ 5 w 55"/>
              <a:gd name="T13" fmla="*/ 34 h 51"/>
              <a:gd name="T14" fmla="*/ 7 w 55"/>
              <a:gd name="T15" fmla="*/ 27 h 51"/>
              <a:gd name="T16" fmla="*/ 7 w 55"/>
              <a:gd name="T17" fmla="*/ 25 h 51"/>
              <a:gd name="T18" fmla="*/ 0 w 55"/>
              <a:gd name="T19" fmla="*/ 25 h 51"/>
              <a:gd name="T20" fmla="*/ 0 w 55"/>
              <a:gd name="T21" fmla="*/ 0 h 51"/>
              <a:gd name="T22" fmla="*/ 34 w 55"/>
              <a:gd name="T23" fmla="*/ 0 h 51"/>
              <a:gd name="T24" fmla="*/ 34 w 55"/>
              <a:gd name="T25" fmla="*/ 25 h 51"/>
              <a:gd name="T26" fmla="*/ 41 w 55"/>
              <a:gd name="T27" fmla="*/ 25 h 51"/>
              <a:gd name="T28" fmla="*/ 41 w 55"/>
              <a:gd name="T29" fmla="*/ 27 h 51"/>
              <a:gd name="T30" fmla="*/ 40 w 55"/>
              <a:gd name="T31" fmla="*/ 34 h 51"/>
              <a:gd name="T32" fmla="*/ 34 w 55"/>
              <a:gd name="T33" fmla="*/ 37 h 51"/>
              <a:gd name="T34" fmla="*/ 34 w 55"/>
              <a:gd name="T35" fmla="*/ 51 h 51"/>
              <a:gd name="T36" fmla="*/ 50 w 55"/>
              <a:gd name="T37" fmla="*/ 42 h 51"/>
              <a:gd name="T38" fmla="*/ 55 w 55"/>
              <a:gd name="T39" fmla="*/ 22 h 51"/>
              <a:gd name="T40" fmla="*/ 55 w 55"/>
              <a:gd name="T41" fmla="*/ 0 h 51"/>
              <a:gd name="T42" fmla="*/ 34 w 55"/>
              <a:gd name="T4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 h="51">
                <a:moveTo>
                  <a:pt x="0" y="0"/>
                </a:moveTo>
                <a:cubicBezTo>
                  <a:pt x="21" y="0"/>
                  <a:pt x="21" y="0"/>
                  <a:pt x="21" y="0"/>
                </a:cubicBezTo>
                <a:cubicBezTo>
                  <a:pt x="21" y="22"/>
                  <a:pt x="21" y="22"/>
                  <a:pt x="21" y="22"/>
                </a:cubicBezTo>
                <a:cubicBezTo>
                  <a:pt x="21" y="31"/>
                  <a:pt x="19" y="37"/>
                  <a:pt x="16" y="42"/>
                </a:cubicBezTo>
                <a:cubicBezTo>
                  <a:pt x="13" y="46"/>
                  <a:pt x="7" y="49"/>
                  <a:pt x="0" y="51"/>
                </a:cubicBezTo>
                <a:cubicBezTo>
                  <a:pt x="0" y="37"/>
                  <a:pt x="0" y="37"/>
                  <a:pt x="0" y="37"/>
                </a:cubicBezTo>
                <a:cubicBezTo>
                  <a:pt x="2" y="37"/>
                  <a:pt x="4" y="35"/>
                  <a:pt x="5" y="34"/>
                </a:cubicBezTo>
                <a:cubicBezTo>
                  <a:pt x="6" y="32"/>
                  <a:pt x="7" y="30"/>
                  <a:pt x="7" y="27"/>
                </a:cubicBezTo>
                <a:cubicBezTo>
                  <a:pt x="7" y="25"/>
                  <a:pt x="7" y="25"/>
                  <a:pt x="7" y="25"/>
                </a:cubicBezTo>
                <a:cubicBezTo>
                  <a:pt x="0" y="25"/>
                  <a:pt x="0" y="25"/>
                  <a:pt x="0" y="25"/>
                </a:cubicBezTo>
                <a:lnTo>
                  <a:pt x="0" y="0"/>
                </a:lnTo>
                <a:close/>
                <a:moveTo>
                  <a:pt x="34" y="0"/>
                </a:moveTo>
                <a:cubicBezTo>
                  <a:pt x="34" y="25"/>
                  <a:pt x="34" y="25"/>
                  <a:pt x="34" y="25"/>
                </a:cubicBezTo>
                <a:cubicBezTo>
                  <a:pt x="41" y="25"/>
                  <a:pt x="41" y="25"/>
                  <a:pt x="41" y="25"/>
                </a:cubicBezTo>
                <a:cubicBezTo>
                  <a:pt x="41" y="27"/>
                  <a:pt x="41" y="27"/>
                  <a:pt x="41" y="27"/>
                </a:cubicBezTo>
                <a:cubicBezTo>
                  <a:pt x="41" y="30"/>
                  <a:pt x="41" y="32"/>
                  <a:pt x="40" y="34"/>
                </a:cubicBezTo>
                <a:cubicBezTo>
                  <a:pt x="39" y="35"/>
                  <a:pt x="37" y="37"/>
                  <a:pt x="34" y="37"/>
                </a:cubicBezTo>
                <a:cubicBezTo>
                  <a:pt x="34" y="51"/>
                  <a:pt x="34" y="51"/>
                  <a:pt x="34" y="51"/>
                </a:cubicBezTo>
                <a:cubicBezTo>
                  <a:pt x="42" y="49"/>
                  <a:pt x="47" y="46"/>
                  <a:pt x="50" y="42"/>
                </a:cubicBezTo>
                <a:cubicBezTo>
                  <a:pt x="54" y="37"/>
                  <a:pt x="55" y="31"/>
                  <a:pt x="55" y="22"/>
                </a:cubicBezTo>
                <a:cubicBezTo>
                  <a:pt x="55" y="0"/>
                  <a:pt x="55" y="0"/>
                  <a:pt x="55" y="0"/>
                </a:cubicBezTo>
                <a:lnTo>
                  <a:pt x="34" y="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10" name="Freeform 5"/>
          <p:cNvSpPr>
            <a:spLocks noEditPoints="1"/>
          </p:cNvSpPr>
          <p:nvPr/>
        </p:nvSpPr>
        <p:spPr bwMode="auto">
          <a:xfrm>
            <a:off x="7831931" y="3489017"/>
            <a:ext cx="161925" cy="201613"/>
          </a:xfrm>
          <a:custGeom>
            <a:avLst/>
            <a:gdLst>
              <a:gd name="T0" fmla="*/ 0 w 55"/>
              <a:gd name="T1" fmla="*/ 0 h 51"/>
              <a:gd name="T2" fmla="*/ 21 w 55"/>
              <a:gd name="T3" fmla="*/ 0 h 51"/>
              <a:gd name="T4" fmla="*/ 21 w 55"/>
              <a:gd name="T5" fmla="*/ 22 h 51"/>
              <a:gd name="T6" fmla="*/ 16 w 55"/>
              <a:gd name="T7" fmla="*/ 42 h 51"/>
              <a:gd name="T8" fmla="*/ 0 w 55"/>
              <a:gd name="T9" fmla="*/ 51 h 51"/>
              <a:gd name="T10" fmla="*/ 0 w 55"/>
              <a:gd name="T11" fmla="*/ 37 h 51"/>
              <a:gd name="T12" fmla="*/ 5 w 55"/>
              <a:gd name="T13" fmla="*/ 34 h 51"/>
              <a:gd name="T14" fmla="*/ 7 w 55"/>
              <a:gd name="T15" fmla="*/ 27 h 51"/>
              <a:gd name="T16" fmla="*/ 7 w 55"/>
              <a:gd name="T17" fmla="*/ 25 h 51"/>
              <a:gd name="T18" fmla="*/ 0 w 55"/>
              <a:gd name="T19" fmla="*/ 25 h 51"/>
              <a:gd name="T20" fmla="*/ 0 w 55"/>
              <a:gd name="T21" fmla="*/ 0 h 51"/>
              <a:gd name="T22" fmla="*/ 34 w 55"/>
              <a:gd name="T23" fmla="*/ 0 h 51"/>
              <a:gd name="T24" fmla="*/ 34 w 55"/>
              <a:gd name="T25" fmla="*/ 25 h 51"/>
              <a:gd name="T26" fmla="*/ 41 w 55"/>
              <a:gd name="T27" fmla="*/ 25 h 51"/>
              <a:gd name="T28" fmla="*/ 41 w 55"/>
              <a:gd name="T29" fmla="*/ 27 h 51"/>
              <a:gd name="T30" fmla="*/ 40 w 55"/>
              <a:gd name="T31" fmla="*/ 34 h 51"/>
              <a:gd name="T32" fmla="*/ 34 w 55"/>
              <a:gd name="T33" fmla="*/ 37 h 51"/>
              <a:gd name="T34" fmla="*/ 34 w 55"/>
              <a:gd name="T35" fmla="*/ 51 h 51"/>
              <a:gd name="T36" fmla="*/ 50 w 55"/>
              <a:gd name="T37" fmla="*/ 42 h 51"/>
              <a:gd name="T38" fmla="*/ 55 w 55"/>
              <a:gd name="T39" fmla="*/ 22 h 51"/>
              <a:gd name="T40" fmla="*/ 55 w 55"/>
              <a:gd name="T41" fmla="*/ 0 h 51"/>
              <a:gd name="T42" fmla="*/ 34 w 55"/>
              <a:gd name="T4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 h="51">
                <a:moveTo>
                  <a:pt x="0" y="0"/>
                </a:moveTo>
                <a:cubicBezTo>
                  <a:pt x="21" y="0"/>
                  <a:pt x="21" y="0"/>
                  <a:pt x="21" y="0"/>
                </a:cubicBezTo>
                <a:cubicBezTo>
                  <a:pt x="21" y="22"/>
                  <a:pt x="21" y="22"/>
                  <a:pt x="21" y="22"/>
                </a:cubicBezTo>
                <a:cubicBezTo>
                  <a:pt x="21" y="31"/>
                  <a:pt x="19" y="37"/>
                  <a:pt x="16" y="42"/>
                </a:cubicBezTo>
                <a:cubicBezTo>
                  <a:pt x="13" y="46"/>
                  <a:pt x="7" y="49"/>
                  <a:pt x="0" y="51"/>
                </a:cubicBezTo>
                <a:cubicBezTo>
                  <a:pt x="0" y="37"/>
                  <a:pt x="0" y="37"/>
                  <a:pt x="0" y="37"/>
                </a:cubicBezTo>
                <a:cubicBezTo>
                  <a:pt x="2" y="37"/>
                  <a:pt x="4" y="35"/>
                  <a:pt x="5" y="34"/>
                </a:cubicBezTo>
                <a:cubicBezTo>
                  <a:pt x="6" y="32"/>
                  <a:pt x="7" y="30"/>
                  <a:pt x="7" y="27"/>
                </a:cubicBezTo>
                <a:cubicBezTo>
                  <a:pt x="7" y="25"/>
                  <a:pt x="7" y="25"/>
                  <a:pt x="7" y="25"/>
                </a:cubicBezTo>
                <a:cubicBezTo>
                  <a:pt x="0" y="25"/>
                  <a:pt x="0" y="25"/>
                  <a:pt x="0" y="25"/>
                </a:cubicBezTo>
                <a:lnTo>
                  <a:pt x="0" y="0"/>
                </a:lnTo>
                <a:close/>
                <a:moveTo>
                  <a:pt x="34" y="0"/>
                </a:moveTo>
                <a:cubicBezTo>
                  <a:pt x="34" y="25"/>
                  <a:pt x="34" y="25"/>
                  <a:pt x="34" y="25"/>
                </a:cubicBezTo>
                <a:cubicBezTo>
                  <a:pt x="41" y="25"/>
                  <a:pt x="41" y="25"/>
                  <a:pt x="41" y="25"/>
                </a:cubicBezTo>
                <a:cubicBezTo>
                  <a:pt x="41" y="27"/>
                  <a:pt x="41" y="27"/>
                  <a:pt x="41" y="27"/>
                </a:cubicBezTo>
                <a:cubicBezTo>
                  <a:pt x="41" y="30"/>
                  <a:pt x="41" y="32"/>
                  <a:pt x="40" y="34"/>
                </a:cubicBezTo>
                <a:cubicBezTo>
                  <a:pt x="39" y="35"/>
                  <a:pt x="37" y="37"/>
                  <a:pt x="34" y="37"/>
                </a:cubicBezTo>
                <a:cubicBezTo>
                  <a:pt x="34" y="51"/>
                  <a:pt x="34" y="51"/>
                  <a:pt x="34" y="51"/>
                </a:cubicBezTo>
                <a:cubicBezTo>
                  <a:pt x="42" y="49"/>
                  <a:pt x="47" y="46"/>
                  <a:pt x="50" y="42"/>
                </a:cubicBezTo>
                <a:cubicBezTo>
                  <a:pt x="54" y="37"/>
                  <a:pt x="55" y="31"/>
                  <a:pt x="55" y="22"/>
                </a:cubicBezTo>
                <a:cubicBezTo>
                  <a:pt x="55" y="0"/>
                  <a:pt x="55" y="0"/>
                  <a:pt x="55" y="0"/>
                </a:cubicBezTo>
                <a:lnTo>
                  <a:pt x="34" y="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grpSp>
        <p:nvGrpSpPr>
          <p:cNvPr id="11" name="组合 10"/>
          <p:cNvGrpSpPr/>
          <p:nvPr/>
        </p:nvGrpSpPr>
        <p:grpSpPr>
          <a:xfrm>
            <a:off x="4179526" y="2141229"/>
            <a:ext cx="3630541" cy="1447044"/>
            <a:chOff x="5547301" y="2407929"/>
            <a:chExt cx="4840721" cy="1447044"/>
          </a:xfrm>
        </p:grpSpPr>
        <p:pic>
          <p:nvPicPr>
            <p:cNvPr id="12" name="图片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547301" y="3321265"/>
              <a:ext cx="4840721" cy="533708"/>
            </a:xfrm>
            <a:prstGeom prst="rect">
              <a:avLst/>
            </a:prstGeom>
          </p:spPr>
        </p:pic>
        <p:grpSp>
          <p:nvGrpSpPr>
            <p:cNvPr id="13" name="组合 12"/>
            <p:cNvGrpSpPr/>
            <p:nvPr/>
          </p:nvGrpSpPr>
          <p:grpSpPr>
            <a:xfrm>
              <a:off x="5681662" y="2407929"/>
              <a:ext cx="4572000" cy="1295400"/>
              <a:chOff x="5681662" y="2407929"/>
              <a:chExt cx="4572000" cy="1295400"/>
            </a:xfrm>
          </p:grpSpPr>
          <p:sp>
            <p:nvSpPr>
              <p:cNvPr id="14" name="矩形 13"/>
              <p:cNvSpPr/>
              <p:nvPr/>
            </p:nvSpPr>
            <p:spPr>
              <a:xfrm>
                <a:off x="5681662" y="2407929"/>
                <a:ext cx="4572000" cy="1295400"/>
              </a:xfrm>
              <a:prstGeom prst="rect">
                <a:avLst/>
              </a:prstGeom>
              <a:solidFill>
                <a:srgbClr val="D786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9"/>
              <p:cNvSpPr>
                <a:spLocks noChangeArrowheads="1"/>
              </p:cNvSpPr>
              <p:nvPr/>
            </p:nvSpPr>
            <p:spPr bwMode="auto">
              <a:xfrm>
                <a:off x="5924154" y="2749680"/>
                <a:ext cx="408701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lnSpc>
                    <a:spcPct val="150000"/>
                  </a:lnSpc>
                  <a:spcBef>
                    <a:spcPct val="20000"/>
                  </a:spcBef>
                </a:pPr>
                <a:r>
                  <a:rPr lang="zh-CN" altLang="en-US" sz="1400" dirty="0" smtClean="0">
                    <a:solidFill>
                      <a:schemeClr val="bg1"/>
                    </a:solidFill>
                    <a:latin typeface="+mn-lt"/>
                    <a:ea typeface="+mn-ea"/>
                    <a:cs typeface="+mn-ea"/>
                    <a:sym typeface="+mn-lt"/>
                  </a:rPr>
                  <a:t>智能书架主要有读写器、天线组、中心服务器和</a:t>
                </a:r>
                <a:r>
                  <a:rPr lang="en-US" altLang="zh-CN" sz="1400" dirty="0" smtClean="0">
                    <a:solidFill>
                      <a:schemeClr val="bg1"/>
                    </a:solidFill>
                    <a:latin typeface="+mn-lt"/>
                    <a:ea typeface="+mn-ea"/>
                    <a:cs typeface="+mn-ea"/>
                    <a:sym typeface="+mn-lt"/>
                  </a:rPr>
                  <a:t>PC</a:t>
                </a:r>
                <a:r>
                  <a:rPr lang="zh-CN" altLang="en-US" sz="1400" dirty="0" smtClean="0">
                    <a:solidFill>
                      <a:schemeClr val="bg1"/>
                    </a:solidFill>
                    <a:latin typeface="+mn-lt"/>
                    <a:ea typeface="+mn-ea"/>
                    <a:cs typeface="+mn-ea"/>
                    <a:sym typeface="+mn-lt"/>
                  </a:rPr>
                  <a:t>机组成。</a:t>
                </a:r>
                <a:endParaRPr lang="zh-CN" altLang="en-US" sz="1400" dirty="0">
                  <a:solidFill>
                    <a:schemeClr val="bg1"/>
                  </a:solidFill>
                  <a:latin typeface="+mn-lt"/>
                  <a:ea typeface="+mn-ea"/>
                  <a:cs typeface="+mn-ea"/>
                  <a:sym typeface="+mn-lt"/>
                </a:endParaRPr>
              </a:p>
            </p:txBody>
          </p:sp>
        </p:grpSp>
      </p:grpSp>
      <p:sp>
        <p:nvSpPr>
          <p:cNvPr id="16" name="矩形 9"/>
          <p:cNvSpPr>
            <a:spLocks noChangeArrowheads="1"/>
          </p:cNvSpPr>
          <p:nvPr/>
        </p:nvSpPr>
        <p:spPr bwMode="auto">
          <a:xfrm>
            <a:off x="4261247" y="3573462"/>
            <a:ext cx="3429000" cy="24160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lnSpc>
                <a:spcPct val="150000"/>
              </a:lnSpc>
              <a:spcBef>
                <a:spcPts val="1000"/>
              </a:spcBef>
            </a:pPr>
            <a:r>
              <a:rPr lang="zh-CN" altLang="en-US" sz="1100" b="1" dirty="0" smtClean="0">
                <a:latin typeface="华文细黑" panose="02010600040101010101" pitchFamily="2" charset="-122"/>
                <a:ea typeface="华文细黑" panose="02010600040101010101" pitchFamily="2" charset="-122"/>
                <a:sym typeface="+mn-lt"/>
              </a:rPr>
              <a:t>读写器：</a:t>
            </a:r>
            <a:r>
              <a:rPr lang="zh-CN" altLang="en-US" sz="1100" dirty="0" smtClean="0"/>
              <a:t>智能书架的核心设备，完成智能书架图书标签识别、通信与书架控制功能。其中通信支持</a:t>
            </a:r>
            <a:r>
              <a:rPr lang="en-US" altLang="zh-CN" sz="1100" dirty="0" smtClean="0"/>
              <a:t>TCP/IP</a:t>
            </a:r>
            <a:r>
              <a:rPr lang="zh-CN" altLang="en-US" sz="1100" dirty="0" smtClean="0"/>
              <a:t>以太网协议，书架单元与图书馆系统数据通信。</a:t>
            </a:r>
            <a:endParaRPr lang="en-US" altLang="zh-CN" sz="1100" dirty="0" smtClean="0"/>
          </a:p>
          <a:p>
            <a:pPr algn="just">
              <a:lnSpc>
                <a:spcPct val="150000"/>
              </a:lnSpc>
              <a:spcBef>
                <a:spcPts val="1000"/>
              </a:spcBef>
            </a:pPr>
            <a:r>
              <a:rPr lang="zh-CN" altLang="en-US" sz="1100" b="1" dirty="0" smtClean="0">
                <a:latin typeface="华文细黑" panose="02010600040101010101" pitchFamily="2" charset="-122"/>
                <a:ea typeface="华文细黑" panose="02010600040101010101" pitchFamily="2" charset="-122"/>
              </a:rPr>
              <a:t>多路器：</a:t>
            </a:r>
            <a:r>
              <a:rPr lang="zh-CN" altLang="en-US" sz="1100" dirty="0" smtClean="0"/>
              <a:t>完成智能书架各层天线组切换工作。</a:t>
            </a:r>
            <a:endParaRPr lang="en-US" altLang="zh-CN" sz="1100" dirty="0" smtClean="0"/>
          </a:p>
          <a:p>
            <a:pPr algn="just">
              <a:lnSpc>
                <a:spcPct val="150000"/>
              </a:lnSpc>
              <a:spcBef>
                <a:spcPts val="1000"/>
              </a:spcBef>
            </a:pPr>
            <a:r>
              <a:rPr lang="zh-CN" altLang="en-US" sz="1100" b="1" dirty="0" smtClean="0">
                <a:latin typeface="华文细黑" panose="02010600040101010101" pitchFamily="2" charset="-122"/>
                <a:ea typeface="华文细黑" panose="02010600040101010101" pitchFamily="2" charset="-122"/>
              </a:rPr>
              <a:t>天线组：</a:t>
            </a:r>
            <a:r>
              <a:rPr lang="zh-CN" altLang="en-US" sz="1100" dirty="0" smtClean="0"/>
              <a:t>天线组由功分器和多片天线组成，功分器完成射频信号功率分配，实现一组天线共享相同射频信号，实现能量平均分配</a:t>
            </a:r>
            <a:endParaRPr lang="zh-CN" altLang="en-US" sz="1100" b="1" dirty="0" smtClean="0">
              <a:latin typeface="华文细黑" panose="02010600040101010101" pitchFamily="2" charset="-122"/>
              <a:ea typeface="华文细黑" panose="02010600040101010101" pitchFamily="2" charset="-122"/>
            </a:endParaRPr>
          </a:p>
          <a:p>
            <a:pPr algn="just">
              <a:lnSpc>
                <a:spcPct val="150000"/>
              </a:lnSpc>
              <a:spcBef>
                <a:spcPts val="1000"/>
              </a:spcBef>
            </a:pPr>
            <a:endParaRPr lang="zh-CN" altLang="en-US" sz="1100" dirty="0">
              <a:solidFill>
                <a:schemeClr val="tx1">
                  <a:lumMod val="75000"/>
                  <a:lumOff val="25000"/>
                </a:schemeClr>
              </a:solidFill>
              <a:latin typeface="+mn-lt"/>
              <a:ea typeface="+mn-ea"/>
              <a:cs typeface="+mn-ea"/>
              <a:sym typeface="+mn-lt"/>
            </a:endParaRPr>
          </a:p>
        </p:txBody>
      </p:sp>
      <p:sp>
        <p:nvSpPr>
          <p:cNvPr id="17" name="直角三角形 16"/>
          <p:cNvSpPr/>
          <p:nvPr/>
        </p:nvSpPr>
        <p:spPr>
          <a:xfrm>
            <a:off x="863059" y="5048852"/>
            <a:ext cx="503183" cy="670911"/>
          </a:xfrm>
          <a:prstGeom prst="rtTriangle">
            <a:avLst/>
          </a:prstGeom>
          <a:solidFill>
            <a:srgbClr val="D6B395"/>
          </a:solidFill>
          <a:ln>
            <a:noFill/>
          </a:ln>
          <a:effectLst>
            <a:outerShdw blurRad="127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Picture 254"/>
          <p:cNvPicPr>
            <a:picLocks noChangeAspect="1" noChangeArrowheads="1"/>
          </p:cNvPicPr>
          <p:nvPr/>
        </p:nvPicPr>
        <p:blipFill>
          <a:blip r:embed="rId4" cstate="print"/>
          <a:srcRect/>
          <a:stretch>
            <a:fillRect/>
          </a:stretch>
        </p:blipFill>
        <p:spPr bwMode="auto">
          <a:xfrm>
            <a:off x="1695450" y="1794360"/>
            <a:ext cx="1790700" cy="3830626"/>
          </a:xfrm>
          <a:prstGeom prst="rect">
            <a:avLst/>
          </a:prstGeom>
          <a:noFill/>
          <a:ln w="9525" algn="ctr">
            <a:noFill/>
            <a:miter lim="800000"/>
            <a:headEnd/>
            <a:tailEnd/>
          </a:ln>
          <a:effectLst/>
        </p:spPr>
      </p:pic>
      <p:sp>
        <p:nvSpPr>
          <p:cNvPr id="19" name="AutoShape 266"/>
          <p:cNvSpPr>
            <a:spLocks noChangeArrowheads="1"/>
          </p:cNvSpPr>
          <p:nvPr/>
        </p:nvSpPr>
        <p:spPr bwMode="auto">
          <a:xfrm>
            <a:off x="863059" y="2184400"/>
            <a:ext cx="794291" cy="292100"/>
          </a:xfrm>
          <a:prstGeom prst="wedgeRoundRectCallout">
            <a:avLst>
              <a:gd name="adj1" fmla="val 143588"/>
              <a:gd name="adj2" fmla="val 104583"/>
              <a:gd name="adj3" fmla="val 16667"/>
            </a:avLst>
          </a:prstGeom>
          <a:solidFill>
            <a:schemeClr val="accent1"/>
          </a:solidFill>
          <a:ln w="9525" algn="ctr">
            <a:solidFill>
              <a:schemeClr val="tx1"/>
            </a:solidFill>
            <a:miter lim="800000"/>
          </a:ln>
          <a:effectLst/>
        </p:spPr>
        <p:txBody>
          <a:bodyPr anchor="ctr"/>
          <a:lstStyle/>
          <a:p>
            <a:r>
              <a:rPr lang="zh-CN" altLang="en-US" dirty="0"/>
              <a:t>底板</a:t>
            </a:r>
          </a:p>
        </p:txBody>
      </p:sp>
      <p:sp>
        <p:nvSpPr>
          <p:cNvPr id="20" name="AutoShape 266"/>
          <p:cNvSpPr>
            <a:spLocks noChangeArrowheads="1"/>
          </p:cNvSpPr>
          <p:nvPr/>
        </p:nvSpPr>
        <p:spPr bwMode="auto">
          <a:xfrm>
            <a:off x="1038226" y="3086100"/>
            <a:ext cx="819150" cy="292100"/>
          </a:xfrm>
          <a:prstGeom prst="wedgeRoundRectCallout">
            <a:avLst>
              <a:gd name="adj1" fmla="val 143588"/>
              <a:gd name="adj2" fmla="val 104583"/>
              <a:gd name="adj3" fmla="val 16667"/>
            </a:avLst>
          </a:prstGeom>
          <a:solidFill>
            <a:schemeClr val="accent1"/>
          </a:solidFill>
          <a:ln w="9525" algn="ctr">
            <a:solidFill>
              <a:schemeClr val="tx1"/>
            </a:solidFill>
            <a:miter lim="800000"/>
          </a:ln>
          <a:effectLst/>
        </p:spPr>
        <p:txBody>
          <a:bodyPr anchor="ctr"/>
          <a:lstStyle/>
          <a:p>
            <a:r>
              <a:rPr lang="zh-CN" altLang="en-US" dirty="0" smtClean="0"/>
              <a:t>天线</a:t>
            </a:r>
            <a:endParaRPr lang="zh-CN" altLang="en-US" dirty="0"/>
          </a:p>
        </p:txBody>
      </p:sp>
      <p:sp>
        <p:nvSpPr>
          <p:cNvPr id="21" name="AutoShape 268"/>
          <p:cNvSpPr>
            <a:spLocks noChangeArrowheads="1"/>
          </p:cNvSpPr>
          <p:nvPr/>
        </p:nvSpPr>
        <p:spPr bwMode="auto">
          <a:xfrm>
            <a:off x="863059" y="3644900"/>
            <a:ext cx="756191" cy="406400"/>
          </a:xfrm>
          <a:prstGeom prst="wedgeRoundRectCallout">
            <a:avLst>
              <a:gd name="adj1" fmla="val 217468"/>
              <a:gd name="adj2" fmla="val 406250"/>
              <a:gd name="adj3" fmla="val 16667"/>
            </a:avLst>
          </a:prstGeom>
          <a:solidFill>
            <a:schemeClr val="accent1"/>
          </a:solidFill>
          <a:ln w="9525" algn="ctr">
            <a:solidFill>
              <a:schemeClr val="tx1"/>
            </a:solidFill>
            <a:miter lim="800000"/>
          </a:ln>
          <a:effectLst/>
        </p:spPr>
        <p:txBody>
          <a:bodyPr anchor="ctr"/>
          <a:lstStyle/>
          <a:p>
            <a:r>
              <a:rPr lang="zh-CN" altLang="en-US" sz="1400" dirty="0"/>
              <a:t>多路器</a:t>
            </a:r>
          </a:p>
        </p:txBody>
      </p:sp>
      <p:sp>
        <p:nvSpPr>
          <p:cNvPr id="22" name="AutoShape 269"/>
          <p:cNvSpPr>
            <a:spLocks noChangeArrowheads="1"/>
          </p:cNvSpPr>
          <p:nvPr/>
        </p:nvSpPr>
        <p:spPr bwMode="auto">
          <a:xfrm>
            <a:off x="755577" y="4673600"/>
            <a:ext cx="825574" cy="381000"/>
          </a:xfrm>
          <a:prstGeom prst="wedgeRoundRectCallout">
            <a:avLst>
              <a:gd name="adj1" fmla="val 119870"/>
              <a:gd name="adj2" fmla="val 135417"/>
              <a:gd name="adj3" fmla="val 16667"/>
            </a:avLst>
          </a:prstGeom>
          <a:solidFill>
            <a:schemeClr val="accent1"/>
          </a:solidFill>
          <a:ln w="9525" algn="ctr">
            <a:solidFill>
              <a:schemeClr val="tx1"/>
            </a:solidFill>
            <a:miter lim="800000"/>
          </a:ln>
          <a:effectLst/>
        </p:spPr>
        <p:txBody>
          <a:bodyPr anchor="ctr"/>
          <a:lstStyle/>
          <a:p>
            <a:r>
              <a:rPr lang="zh-CN" altLang="en-US" sz="1400" dirty="0" smtClean="0"/>
              <a:t>读写器</a:t>
            </a:r>
            <a:endParaRPr lang="zh-CN" altLang="en-US" sz="1400" dirty="0"/>
          </a:p>
        </p:txBody>
      </p:sp>
      <p:sp>
        <p:nvSpPr>
          <p:cNvPr id="23" name="矩形 22"/>
          <p:cNvSpPr/>
          <p:nvPr/>
        </p:nvSpPr>
        <p:spPr>
          <a:xfrm>
            <a:off x="0" y="6093296"/>
            <a:ext cx="9144000" cy="400110"/>
          </a:xfrm>
          <a:prstGeom prst="rect">
            <a:avLst/>
          </a:prstGeom>
        </p:spPr>
        <p:txBody>
          <a:bodyPr wrap="square">
            <a:spAutoFit/>
          </a:bodyPr>
          <a:lstStyle/>
          <a:p>
            <a:pPr algn="ctr"/>
            <a:r>
              <a:rPr lang="zh-CN" altLang="en-US" sz="2000" b="1" dirty="0" smtClean="0"/>
              <a:t>智能书架组成</a:t>
            </a:r>
            <a:endParaRPr lang="zh-CN" altLang="en-US" sz="2000" b="1" dirty="0"/>
          </a:p>
        </p:txBody>
      </p:sp>
    </p:spTree>
    <p:extLst>
      <p:ext uri="{BB962C8B-B14F-4D97-AF65-F5344CB8AC3E}">
        <p14:creationId xmlns="" xmlns:p14="http://schemas.microsoft.com/office/powerpoint/2010/main" val="386198084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000"/>
                            </p:stCondLst>
                            <p:childTnLst>
                              <p:par>
                                <p:cTn id="16" presetID="2" presetClass="entr" presetSubtype="1" decel="10000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fill="hold"/>
                                        <p:tgtEl>
                                          <p:spTgt spid="11"/>
                                        </p:tgtEl>
                                        <p:attrNameLst>
                                          <p:attrName>ppt_x</p:attrName>
                                        </p:attrNameLst>
                                      </p:cBhvr>
                                      <p:tavLst>
                                        <p:tav tm="0">
                                          <p:val>
                                            <p:strVal val="#ppt_x"/>
                                          </p:val>
                                        </p:tav>
                                        <p:tav tm="100000">
                                          <p:val>
                                            <p:strVal val="#ppt_x"/>
                                          </p:val>
                                        </p:tav>
                                      </p:tavLst>
                                    </p:anim>
                                    <p:anim calcmode="lin" valueType="num">
                                      <p:cBhvr additive="base">
                                        <p:cTn id="19" dur="1000" fill="hold"/>
                                        <p:tgtEl>
                                          <p:spTgt spid="11"/>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iterate type="lt">
                                    <p:tmPct val="50000"/>
                                  </p:iterate>
                                  <p:childTnLst>
                                    <p:set>
                                      <p:cBhvr>
                                        <p:cTn id="22" dur="1" fill="hold">
                                          <p:stCondLst>
                                            <p:cond delay="0"/>
                                          </p:stCondLst>
                                        </p:cTn>
                                        <p:tgtEl>
                                          <p:spTgt spid="16"/>
                                        </p:tgtEl>
                                        <p:attrNameLst>
                                          <p:attrName>style.visibility</p:attrName>
                                        </p:attrNameLst>
                                      </p:cBhvr>
                                      <p:to>
                                        <p:strVal val="visible"/>
                                      </p:to>
                                    </p:set>
                                    <p:animEffect transition="in" filter="wipe(left)">
                                      <p:cBhvr>
                                        <p:cTn id="23" dur="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graphicFrame>
        <p:nvGraphicFramePr>
          <p:cNvPr id="8" name="Group 110"/>
          <p:cNvGraphicFramePr/>
          <p:nvPr>
            <p:extLst>
              <p:ext uri="{D42A27DB-BD31-4B8C-83A1-F6EECF244321}">
                <p14:modId xmlns="" xmlns:p14="http://schemas.microsoft.com/office/powerpoint/2010/main" val="1134082573"/>
              </p:ext>
            </p:extLst>
          </p:nvPr>
        </p:nvGraphicFramePr>
        <p:xfrm>
          <a:off x="611560" y="1700807"/>
          <a:ext cx="7776864" cy="4176467"/>
        </p:xfrm>
        <a:graphic>
          <a:graphicData uri="http://schemas.openxmlformats.org/drawingml/2006/table">
            <a:tbl>
              <a:tblPr/>
              <a:tblGrid>
                <a:gridCol w="1458162"/>
                <a:gridCol w="2106234"/>
                <a:gridCol w="4212468"/>
              </a:tblGrid>
              <a:tr h="296495">
                <a:tc rowSpan="10">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技术参数</a:t>
                      </a:r>
                    </a:p>
                  </a:txBody>
                  <a:tcPr marL="68580" marR="685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工作频率</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13.56MHz±7KHz</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495">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符合协议</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ISO/IEC15693</a:t>
                      </a: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a:t>
                      </a: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ISO18000-3</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3105">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主机控制形式</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单台读写器最多控制</a:t>
                      </a: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4</a:t>
                      </a: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节标准书架</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3105">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单节书架宽度</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&lt;100cm</a:t>
                      </a: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，支持书架并列使用</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867">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最大辐射功率</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31dBm</a:t>
                      </a: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（低于国际辐射标准，低于中国最大辐射功率门限）</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3105">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单架清点时间</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&lt;36s</a:t>
                      </a: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a:t>
                      </a: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6</a:t>
                      </a: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层）</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3105">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PC</a:t>
                      </a:r>
                      <a:r>
                        <a:rPr kumimoji="0" lang="zh-CN" altLang="en-US" sz="1300" b="0" i="0" u="none" strike="noStrike" cap="none" normalizeH="0" baseline="0" dirty="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通讯接口</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RS232</a:t>
                      </a: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a:t>
                      </a: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Ethernet/WIFI</a:t>
                      </a: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（可选）</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3105">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主机射频接口</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BNC</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495">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输出阻抗</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50Ω</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3105">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单次检测成功率</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&gt;98%</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495">
                <a:tc rowSpan="3">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环境参数</a:t>
                      </a:r>
                    </a:p>
                  </a:txBody>
                  <a:tcPr marL="68580" marR="685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工作温度</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-25℃</a:t>
                      </a: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a:t>
                      </a: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60℃</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495">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存储温度</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-40℃</a:t>
                      </a: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a:t>
                      </a:r>
                      <a:r>
                        <a:rPr kumimoji="0" lang="en-US" altLang="zh-CN" sz="1300" b="0" i="0" u="none" strike="noStrike" cap="none" normalizeH="0" baseline="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85℃</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495">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湿度范围</a:t>
                      </a:r>
                    </a:p>
                  </a:txBody>
                  <a:tcPr marL="68580" marR="68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30%</a:t>
                      </a:r>
                      <a:r>
                        <a:rPr kumimoji="0" lang="zh-CN" altLang="en-US" sz="1300" b="0" i="0" u="none" strike="noStrike" cap="none" normalizeH="0" baseline="0" dirty="0" smtClean="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a:t>
                      </a:r>
                      <a:r>
                        <a:rPr kumimoji="0" lang="en-US" altLang="zh-CN" sz="1300" b="0"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95% RH</a:t>
                      </a:r>
                    </a:p>
                  </a:txBody>
                  <a:tcPr marL="68580" marR="68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 name="矩形 8"/>
          <p:cNvSpPr/>
          <p:nvPr/>
        </p:nvSpPr>
        <p:spPr>
          <a:xfrm>
            <a:off x="0" y="6093296"/>
            <a:ext cx="9144000" cy="400110"/>
          </a:xfrm>
          <a:prstGeom prst="rect">
            <a:avLst/>
          </a:prstGeom>
        </p:spPr>
        <p:txBody>
          <a:bodyPr wrap="square">
            <a:spAutoFit/>
          </a:bodyPr>
          <a:lstStyle/>
          <a:p>
            <a:pPr algn="ctr"/>
            <a:r>
              <a:rPr lang="zh-CN" altLang="en-US" sz="2000" b="1" dirty="0" smtClean="0"/>
              <a:t>智能书架技术参数</a:t>
            </a:r>
            <a:endParaRPr lang="zh-CN" altLang="en-US" sz="2000" b="1" dirty="0"/>
          </a:p>
        </p:txBody>
      </p:sp>
    </p:spTree>
    <p:extLst>
      <p:ext uri="{BB962C8B-B14F-4D97-AF65-F5344CB8AC3E}">
        <p14:creationId xmlns="" xmlns:p14="http://schemas.microsoft.com/office/powerpoint/2010/main" val="2742183869"/>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项目实施</a:t>
            </a:r>
            <a:endParaRPr lang="zh-CN" altLang="zh-CN" sz="2500" dirty="0">
              <a:solidFill>
                <a:schemeClr val="accent1">
                  <a:lumMod val="75000"/>
                </a:schemeClr>
              </a:solidFill>
              <a:effectLst/>
            </a:endParaRPr>
          </a:p>
        </p:txBody>
      </p:sp>
      <p:sp>
        <p:nvSpPr>
          <p:cNvPr id="4" name="矩形 3"/>
          <p:cNvSpPr/>
          <p:nvPr/>
        </p:nvSpPr>
        <p:spPr>
          <a:xfrm>
            <a:off x="0" y="6093296"/>
            <a:ext cx="9144000" cy="400110"/>
          </a:xfrm>
          <a:prstGeom prst="rect">
            <a:avLst/>
          </a:prstGeom>
        </p:spPr>
        <p:txBody>
          <a:bodyPr wrap="square">
            <a:spAutoFit/>
          </a:bodyPr>
          <a:lstStyle/>
          <a:p>
            <a:pPr algn="ctr"/>
            <a:r>
              <a:rPr lang="zh-CN" altLang="en-US" sz="2000" b="1" dirty="0" smtClean="0"/>
              <a:t>科技分馆智能书架应用场景</a:t>
            </a:r>
            <a:endParaRPr lang="zh-CN" altLang="en-US" sz="2000" b="1" dirty="0"/>
          </a:p>
        </p:txBody>
      </p:sp>
      <p:cxnSp>
        <p:nvCxnSpPr>
          <p:cNvPr id="5" name="Straight Connector 47"/>
          <p:cNvCxnSpPr/>
          <p:nvPr/>
        </p:nvCxnSpPr>
        <p:spPr>
          <a:xfrm>
            <a:off x="894653" y="2611820"/>
            <a:ext cx="7354694" cy="1879"/>
          </a:xfrm>
          <a:prstGeom prst="line">
            <a:avLst/>
          </a:prstGeom>
          <a:ln>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344528" y="2012605"/>
            <a:ext cx="900230" cy="1200306"/>
            <a:chOff x="1792704" y="2012605"/>
            <a:chExt cx="1200306" cy="1200306"/>
          </a:xfrm>
        </p:grpSpPr>
        <p:sp>
          <p:nvSpPr>
            <p:cNvPr id="7" name="Oval 48"/>
            <p:cNvSpPr/>
            <p:nvPr/>
          </p:nvSpPr>
          <p:spPr>
            <a:xfrm rot="2700000">
              <a:off x="1792704" y="2012605"/>
              <a:ext cx="1200306" cy="1200306"/>
            </a:xfrm>
            <a:prstGeom prst="roundRect">
              <a:avLst/>
            </a:prstGeom>
            <a:solidFill>
              <a:srgbClr val="3A46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solidFill>
                  <a:srgbClr val="2F416F"/>
                </a:solidFill>
              </a:endParaRPr>
            </a:p>
          </p:txBody>
        </p:sp>
        <p:sp>
          <p:nvSpPr>
            <p:cNvPr id="8" name="Freeform 76"/>
            <p:cNvSpPr>
              <a:spLocks noEditPoints="1"/>
            </p:cNvSpPr>
            <p:nvPr/>
          </p:nvSpPr>
          <p:spPr bwMode="auto">
            <a:xfrm>
              <a:off x="2207040" y="2391734"/>
              <a:ext cx="371634" cy="442049"/>
            </a:xfrm>
            <a:custGeom>
              <a:avLst/>
              <a:gdLst>
                <a:gd name="T0" fmla="*/ 0 w 201"/>
                <a:gd name="T1" fmla="*/ 114 h 239"/>
                <a:gd name="T2" fmla="*/ 96 w 201"/>
                <a:gd name="T3" fmla="*/ 114 h 239"/>
                <a:gd name="T4" fmla="*/ 96 w 201"/>
                <a:gd name="T5" fmla="*/ 239 h 239"/>
                <a:gd name="T6" fmla="*/ 84 w 201"/>
                <a:gd name="T7" fmla="*/ 239 h 239"/>
                <a:gd name="T8" fmla="*/ 84 w 201"/>
                <a:gd name="T9" fmla="*/ 137 h 239"/>
                <a:gd name="T10" fmla="*/ 76 w 201"/>
                <a:gd name="T11" fmla="*/ 124 h 239"/>
                <a:gd name="T12" fmla="*/ 76 w 201"/>
                <a:gd name="T13" fmla="*/ 124 h 239"/>
                <a:gd name="T14" fmla="*/ 68 w 201"/>
                <a:gd name="T15" fmla="*/ 137 h 239"/>
                <a:gd name="T16" fmla="*/ 68 w 201"/>
                <a:gd name="T17" fmla="*/ 239 h 239"/>
                <a:gd name="T18" fmla="*/ 56 w 201"/>
                <a:gd name="T19" fmla="*/ 239 h 239"/>
                <a:gd name="T20" fmla="*/ 56 w 201"/>
                <a:gd name="T21" fmla="*/ 137 h 239"/>
                <a:gd name="T22" fmla="*/ 49 w 201"/>
                <a:gd name="T23" fmla="*/ 124 h 239"/>
                <a:gd name="T24" fmla="*/ 48 w 201"/>
                <a:gd name="T25" fmla="*/ 124 h 239"/>
                <a:gd name="T26" fmla="*/ 40 w 201"/>
                <a:gd name="T27" fmla="*/ 137 h 239"/>
                <a:gd name="T28" fmla="*/ 40 w 201"/>
                <a:gd name="T29" fmla="*/ 239 h 239"/>
                <a:gd name="T30" fmla="*/ 29 w 201"/>
                <a:gd name="T31" fmla="*/ 239 h 239"/>
                <a:gd name="T32" fmla="*/ 29 w 201"/>
                <a:gd name="T33" fmla="*/ 137 h 239"/>
                <a:gd name="T34" fmla="*/ 22 w 201"/>
                <a:gd name="T35" fmla="*/ 124 h 239"/>
                <a:gd name="T36" fmla="*/ 21 w 201"/>
                <a:gd name="T37" fmla="*/ 124 h 239"/>
                <a:gd name="T38" fmla="*/ 13 w 201"/>
                <a:gd name="T39" fmla="*/ 137 h 239"/>
                <a:gd name="T40" fmla="*/ 13 w 201"/>
                <a:gd name="T41" fmla="*/ 239 h 239"/>
                <a:gd name="T42" fmla="*/ 0 w 201"/>
                <a:gd name="T43" fmla="*/ 239 h 239"/>
                <a:gd name="T44" fmla="*/ 0 w 201"/>
                <a:gd name="T45" fmla="*/ 114 h 239"/>
                <a:gd name="T46" fmla="*/ 67 w 201"/>
                <a:gd name="T47" fmla="*/ 39 h 239"/>
                <a:gd name="T48" fmla="*/ 49 w 201"/>
                <a:gd name="T49" fmla="*/ 0 h 239"/>
                <a:gd name="T50" fmla="*/ 31 w 201"/>
                <a:gd name="T51" fmla="*/ 39 h 239"/>
                <a:gd name="T52" fmla="*/ 48 w 201"/>
                <a:gd name="T53" fmla="*/ 41 h 239"/>
                <a:gd name="T54" fmla="*/ 67 w 201"/>
                <a:gd name="T55" fmla="*/ 39 h 239"/>
                <a:gd name="T56" fmla="*/ 72 w 201"/>
                <a:gd name="T57" fmla="*/ 49 h 239"/>
                <a:gd name="T58" fmla="*/ 48 w 201"/>
                <a:gd name="T59" fmla="*/ 53 h 239"/>
                <a:gd name="T60" fmla="*/ 26 w 201"/>
                <a:gd name="T61" fmla="*/ 50 h 239"/>
                <a:gd name="T62" fmla="*/ 0 w 201"/>
                <a:gd name="T63" fmla="*/ 103 h 239"/>
                <a:gd name="T64" fmla="*/ 96 w 201"/>
                <a:gd name="T65" fmla="*/ 103 h 239"/>
                <a:gd name="T66" fmla="*/ 72 w 201"/>
                <a:gd name="T67" fmla="*/ 49 h 239"/>
                <a:gd name="T68" fmla="*/ 201 w 201"/>
                <a:gd name="T69" fmla="*/ 122 h 239"/>
                <a:gd name="T70" fmla="*/ 201 w 201"/>
                <a:gd name="T71" fmla="*/ 239 h 239"/>
                <a:gd name="T72" fmla="*/ 110 w 201"/>
                <a:gd name="T73" fmla="*/ 239 h 239"/>
                <a:gd name="T74" fmla="*/ 110 w 201"/>
                <a:gd name="T75" fmla="*/ 122 h 239"/>
                <a:gd name="T76" fmla="*/ 116 w 201"/>
                <a:gd name="T77" fmla="*/ 122 h 239"/>
                <a:gd name="T78" fmla="*/ 116 w 201"/>
                <a:gd name="T79" fmla="*/ 92 h 239"/>
                <a:gd name="T80" fmla="*/ 127 w 201"/>
                <a:gd name="T81" fmla="*/ 81 h 239"/>
                <a:gd name="T82" fmla="*/ 184 w 201"/>
                <a:gd name="T83" fmla="*/ 81 h 239"/>
                <a:gd name="T84" fmla="*/ 195 w 201"/>
                <a:gd name="T85" fmla="*/ 92 h 239"/>
                <a:gd name="T86" fmla="*/ 195 w 201"/>
                <a:gd name="T87" fmla="*/ 122 h 239"/>
                <a:gd name="T88" fmla="*/ 201 w 201"/>
                <a:gd name="T89" fmla="*/ 122 h 239"/>
                <a:gd name="T90" fmla="*/ 186 w 201"/>
                <a:gd name="T91" fmla="*/ 92 h 239"/>
                <a:gd name="T92" fmla="*/ 184 w 201"/>
                <a:gd name="T93" fmla="*/ 91 h 239"/>
                <a:gd name="T94" fmla="*/ 127 w 201"/>
                <a:gd name="T95" fmla="*/ 91 h 239"/>
                <a:gd name="T96" fmla="*/ 125 w 201"/>
                <a:gd name="T97" fmla="*/ 92 h 239"/>
                <a:gd name="T98" fmla="*/ 125 w 201"/>
                <a:gd name="T99" fmla="*/ 122 h 239"/>
                <a:gd name="T100" fmla="*/ 186 w 201"/>
                <a:gd name="T101" fmla="*/ 122 h 239"/>
                <a:gd name="T102" fmla="*/ 186 w 201"/>
                <a:gd name="T103" fmla="*/ 9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1" h="239">
                  <a:moveTo>
                    <a:pt x="0" y="114"/>
                  </a:moveTo>
                  <a:cubicBezTo>
                    <a:pt x="96" y="114"/>
                    <a:pt x="96" y="114"/>
                    <a:pt x="96" y="114"/>
                  </a:cubicBezTo>
                  <a:cubicBezTo>
                    <a:pt x="96" y="239"/>
                    <a:pt x="96" y="239"/>
                    <a:pt x="96" y="239"/>
                  </a:cubicBezTo>
                  <a:cubicBezTo>
                    <a:pt x="84" y="239"/>
                    <a:pt x="84" y="239"/>
                    <a:pt x="84" y="239"/>
                  </a:cubicBezTo>
                  <a:cubicBezTo>
                    <a:pt x="84" y="137"/>
                    <a:pt x="84" y="137"/>
                    <a:pt x="84" y="137"/>
                  </a:cubicBezTo>
                  <a:cubicBezTo>
                    <a:pt x="84" y="130"/>
                    <a:pt x="81" y="124"/>
                    <a:pt x="76" y="124"/>
                  </a:cubicBezTo>
                  <a:cubicBezTo>
                    <a:pt x="76" y="124"/>
                    <a:pt x="76" y="124"/>
                    <a:pt x="76" y="124"/>
                  </a:cubicBezTo>
                  <a:cubicBezTo>
                    <a:pt x="71" y="124"/>
                    <a:pt x="68" y="130"/>
                    <a:pt x="68" y="137"/>
                  </a:cubicBezTo>
                  <a:cubicBezTo>
                    <a:pt x="68" y="239"/>
                    <a:pt x="68" y="239"/>
                    <a:pt x="68" y="239"/>
                  </a:cubicBezTo>
                  <a:cubicBezTo>
                    <a:pt x="56" y="239"/>
                    <a:pt x="56" y="239"/>
                    <a:pt x="56" y="239"/>
                  </a:cubicBezTo>
                  <a:cubicBezTo>
                    <a:pt x="56" y="137"/>
                    <a:pt x="56" y="137"/>
                    <a:pt x="56" y="137"/>
                  </a:cubicBezTo>
                  <a:cubicBezTo>
                    <a:pt x="56" y="130"/>
                    <a:pt x="53" y="124"/>
                    <a:pt x="49" y="124"/>
                  </a:cubicBezTo>
                  <a:cubicBezTo>
                    <a:pt x="48" y="124"/>
                    <a:pt x="48" y="124"/>
                    <a:pt x="48" y="124"/>
                  </a:cubicBezTo>
                  <a:cubicBezTo>
                    <a:pt x="44" y="124"/>
                    <a:pt x="40" y="130"/>
                    <a:pt x="40" y="137"/>
                  </a:cubicBezTo>
                  <a:cubicBezTo>
                    <a:pt x="40" y="239"/>
                    <a:pt x="40" y="239"/>
                    <a:pt x="40" y="239"/>
                  </a:cubicBezTo>
                  <a:cubicBezTo>
                    <a:pt x="29" y="239"/>
                    <a:pt x="29" y="239"/>
                    <a:pt x="29" y="239"/>
                  </a:cubicBezTo>
                  <a:cubicBezTo>
                    <a:pt x="29" y="137"/>
                    <a:pt x="29" y="137"/>
                    <a:pt x="29" y="137"/>
                  </a:cubicBezTo>
                  <a:cubicBezTo>
                    <a:pt x="29" y="130"/>
                    <a:pt x="26" y="124"/>
                    <a:pt x="22" y="124"/>
                  </a:cubicBezTo>
                  <a:cubicBezTo>
                    <a:pt x="21" y="124"/>
                    <a:pt x="21" y="124"/>
                    <a:pt x="21" y="124"/>
                  </a:cubicBezTo>
                  <a:cubicBezTo>
                    <a:pt x="17" y="124"/>
                    <a:pt x="13" y="130"/>
                    <a:pt x="13" y="137"/>
                  </a:cubicBezTo>
                  <a:cubicBezTo>
                    <a:pt x="13" y="239"/>
                    <a:pt x="13" y="239"/>
                    <a:pt x="13" y="239"/>
                  </a:cubicBezTo>
                  <a:cubicBezTo>
                    <a:pt x="0" y="239"/>
                    <a:pt x="0" y="239"/>
                    <a:pt x="0" y="239"/>
                  </a:cubicBezTo>
                  <a:lnTo>
                    <a:pt x="0" y="114"/>
                  </a:lnTo>
                  <a:close/>
                  <a:moveTo>
                    <a:pt x="67" y="39"/>
                  </a:moveTo>
                  <a:cubicBezTo>
                    <a:pt x="49" y="0"/>
                    <a:pt x="49" y="0"/>
                    <a:pt x="49" y="0"/>
                  </a:cubicBezTo>
                  <a:cubicBezTo>
                    <a:pt x="31" y="39"/>
                    <a:pt x="31" y="39"/>
                    <a:pt x="31" y="39"/>
                  </a:cubicBezTo>
                  <a:cubicBezTo>
                    <a:pt x="36" y="40"/>
                    <a:pt x="42" y="41"/>
                    <a:pt x="48" y="41"/>
                  </a:cubicBezTo>
                  <a:cubicBezTo>
                    <a:pt x="55" y="41"/>
                    <a:pt x="61" y="40"/>
                    <a:pt x="67" y="39"/>
                  </a:cubicBezTo>
                  <a:close/>
                  <a:moveTo>
                    <a:pt x="72" y="49"/>
                  </a:moveTo>
                  <a:cubicBezTo>
                    <a:pt x="65" y="52"/>
                    <a:pt x="57" y="53"/>
                    <a:pt x="48" y="53"/>
                  </a:cubicBezTo>
                  <a:cubicBezTo>
                    <a:pt x="40" y="53"/>
                    <a:pt x="32" y="52"/>
                    <a:pt x="26" y="50"/>
                  </a:cubicBezTo>
                  <a:cubicBezTo>
                    <a:pt x="0" y="103"/>
                    <a:pt x="0" y="103"/>
                    <a:pt x="0" y="103"/>
                  </a:cubicBezTo>
                  <a:cubicBezTo>
                    <a:pt x="96" y="103"/>
                    <a:pt x="96" y="103"/>
                    <a:pt x="96" y="103"/>
                  </a:cubicBezTo>
                  <a:lnTo>
                    <a:pt x="72" y="49"/>
                  </a:lnTo>
                  <a:close/>
                  <a:moveTo>
                    <a:pt x="201" y="122"/>
                  </a:moveTo>
                  <a:cubicBezTo>
                    <a:pt x="201" y="239"/>
                    <a:pt x="201" y="239"/>
                    <a:pt x="201" y="239"/>
                  </a:cubicBezTo>
                  <a:cubicBezTo>
                    <a:pt x="110" y="239"/>
                    <a:pt x="110" y="239"/>
                    <a:pt x="110" y="239"/>
                  </a:cubicBezTo>
                  <a:cubicBezTo>
                    <a:pt x="110" y="122"/>
                    <a:pt x="110" y="122"/>
                    <a:pt x="110" y="122"/>
                  </a:cubicBezTo>
                  <a:cubicBezTo>
                    <a:pt x="116" y="122"/>
                    <a:pt x="116" y="122"/>
                    <a:pt x="116" y="122"/>
                  </a:cubicBezTo>
                  <a:cubicBezTo>
                    <a:pt x="116" y="92"/>
                    <a:pt x="116" y="92"/>
                    <a:pt x="116" y="92"/>
                  </a:cubicBezTo>
                  <a:cubicBezTo>
                    <a:pt x="116" y="86"/>
                    <a:pt x="121" y="81"/>
                    <a:pt x="127" y="81"/>
                  </a:cubicBezTo>
                  <a:cubicBezTo>
                    <a:pt x="184" y="81"/>
                    <a:pt x="184" y="81"/>
                    <a:pt x="184" y="81"/>
                  </a:cubicBezTo>
                  <a:cubicBezTo>
                    <a:pt x="190" y="81"/>
                    <a:pt x="195" y="86"/>
                    <a:pt x="195" y="92"/>
                  </a:cubicBezTo>
                  <a:cubicBezTo>
                    <a:pt x="195" y="122"/>
                    <a:pt x="195" y="122"/>
                    <a:pt x="195" y="122"/>
                  </a:cubicBezTo>
                  <a:lnTo>
                    <a:pt x="201" y="122"/>
                  </a:lnTo>
                  <a:close/>
                  <a:moveTo>
                    <a:pt x="186" y="92"/>
                  </a:moveTo>
                  <a:cubicBezTo>
                    <a:pt x="186" y="91"/>
                    <a:pt x="185" y="91"/>
                    <a:pt x="184" y="91"/>
                  </a:cubicBezTo>
                  <a:cubicBezTo>
                    <a:pt x="127" y="91"/>
                    <a:pt x="127" y="91"/>
                    <a:pt x="127" y="91"/>
                  </a:cubicBezTo>
                  <a:cubicBezTo>
                    <a:pt x="126" y="91"/>
                    <a:pt x="125" y="91"/>
                    <a:pt x="125" y="92"/>
                  </a:cubicBezTo>
                  <a:cubicBezTo>
                    <a:pt x="125" y="122"/>
                    <a:pt x="125" y="122"/>
                    <a:pt x="125" y="122"/>
                  </a:cubicBezTo>
                  <a:cubicBezTo>
                    <a:pt x="186" y="122"/>
                    <a:pt x="186" y="122"/>
                    <a:pt x="186" y="122"/>
                  </a:cubicBezTo>
                  <a:lnTo>
                    <a:pt x="186" y="9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6749228" y="2063405"/>
            <a:ext cx="900230" cy="1200306"/>
            <a:chOff x="9316471" y="2012605"/>
            <a:chExt cx="1200306" cy="1200306"/>
          </a:xfrm>
        </p:grpSpPr>
        <p:sp>
          <p:nvSpPr>
            <p:cNvPr id="10" name="Oval 51"/>
            <p:cNvSpPr/>
            <p:nvPr/>
          </p:nvSpPr>
          <p:spPr>
            <a:xfrm rot="2700000">
              <a:off x="9316471" y="2012605"/>
              <a:ext cx="1200306" cy="1200306"/>
            </a:xfrm>
            <a:prstGeom prst="roundRect">
              <a:avLst/>
            </a:prstGeom>
            <a:solidFill>
              <a:srgbClr val="3A46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solidFill>
                  <a:srgbClr val="2F416F"/>
                </a:solidFill>
              </a:endParaRPr>
            </a:p>
          </p:txBody>
        </p:sp>
        <p:sp>
          <p:nvSpPr>
            <p:cNvPr id="11" name="Freeform 81"/>
            <p:cNvSpPr>
              <a:spLocks noEditPoints="1"/>
            </p:cNvSpPr>
            <p:nvPr/>
          </p:nvSpPr>
          <p:spPr bwMode="auto">
            <a:xfrm>
              <a:off x="9690123" y="2402687"/>
              <a:ext cx="453003" cy="420142"/>
            </a:xfrm>
            <a:custGeom>
              <a:avLst/>
              <a:gdLst>
                <a:gd name="T0" fmla="*/ 33 w 245"/>
                <a:gd name="T1" fmla="*/ 67 h 227"/>
                <a:gd name="T2" fmla="*/ 152 w 245"/>
                <a:gd name="T3" fmla="*/ 56 h 227"/>
                <a:gd name="T4" fmla="*/ 183 w 245"/>
                <a:gd name="T5" fmla="*/ 147 h 227"/>
                <a:gd name="T6" fmla="*/ 183 w 245"/>
                <a:gd name="T7" fmla="*/ 148 h 227"/>
                <a:gd name="T8" fmla="*/ 157 w 245"/>
                <a:gd name="T9" fmla="*/ 186 h 227"/>
                <a:gd name="T10" fmla="*/ 162 w 245"/>
                <a:gd name="T11" fmla="*/ 213 h 227"/>
                <a:gd name="T12" fmla="*/ 0 w 245"/>
                <a:gd name="T13" fmla="*/ 192 h 227"/>
                <a:gd name="T14" fmla="*/ 21 w 245"/>
                <a:gd name="T15" fmla="*/ 0 h 227"/>
                <a:gd name="T16" fmla="*/ 183 w 245"/>
                <a:gd name="T17" fmla="*/ 21 h 227"/>
                <a:gd name="T18" fmla="*/ 178 w 245"/>
                <a:gd name="T19" fmla="*/ 102 h 227"/>
                <a:gd name="T20" fmla="*/ 166 w 245"/>
                <a:gd name="T21" fmla="*/ 21 h 227"/>
                <a:gd name="T22" fmla="*/ 21 w 245"/>
                <a:gd name="T23" fmla="*/ 18 h 227"/>
                <a:gd name="T24" fmla="*/ 17 w 245"/>
                <a:gd name="T25" fmla="*/ 181 h 227"/>
                <a:gd name="T26" fmla="*/ 84 w 245"/>
                <a:gd name="T27" fmla="*/ 185 h 227"/>
                <a:gd name="T28" fmla="*/ 150 w 245"/>
                <a:gd name="T29" fmla="*/ 190 h 227"/>
                <a:gd name="T30" fmla="*/ 157 w 245"/>
                <a:gd name="T31" fmla="*/ 186 h 227"/>
                <a:gd name="T32" fmla="*/ 91 w 245"/>
                <a:gd name="T33" fmla="*/ 191 h 227"/>
                <a:gd name="T34" fmla="*/ 91 w 245"/>
                <a:gd name="T35" fmla="*/ 206 h 227"/>
                <a:gd name="T36" fmla="*/ 89 w 245"/>
                <a:gd name="T37" fmla="*/ 147 h 227"/>
                <a:gd name="T38" fmla="*/ 150 w 245"/>
                <a:gd name="T39" fmla="*/ 147 h 227"/>
                <a:gd name="T40" fmla="*/ 85 w 245"/>
                <a:gd name="T41" fmla="*/ 136 h 227"/>
                <a:gd name="T42" fmla="*/ 31 w 245"/>
                <a:gd name="T43" fmla="*/ 136 h 227"/>
                <a:gd name="T44" fmla="*/ 58 w 245"/>
                <a:gd name="T45" fmla="*/ 147 h 227"/>
                <a:gd name="T46" fmla="*/ 31 w 245"/>
                <a:gd name="T47" fmla="*/ 136 h 227"/>
                <a:gd name="T48" fmla="*/ 86 w 245"/>
                <a:gd name="T49" fmla="*/ 118 h 227"/>
                <a:gd name="T50" fmla="*/ 152 w 245"/>
                <a:gd name="T51" fmla="*/ 121 h 227"/>
                <a:gd name="T52" fmla="*/ 148 w 245"/>
                <a:gd name="T53" fmla="*/ 110 h 227"/>
                <a:gd name="T54" fmla="*/ 32 w 245"/>
                <a:gd name="T55" fmla="*/ 110 h 227"/>
                <a:gd name="T56" fmla="*/ 56 w 245"/>
                <a:gd name="T57" fmla="*/ 121 h 227"/>
                <a:gd name="T58" fmla="*/ 32 w 245"/>
                <a:gd name="T59" fmla="*/ 110 h 227"/>
                <a:gd name="T60" fmla="*/ 32 w 245"/>
                <a:gd name="T61" fmla="*/ 83 h 227"/>
                <a:gd name="T62" fmla="*/ 66 w 245"/>
                <a:gd name="T63" fmla="*/ 94 h 227"/>
                <a:gd name="T64" fmla="*/ 240 w 245"/>
                <a:gd name="T65" fmla="*/ 214 h 227"/>
                <a:gd name="T66" fmla="*/ 215 w 245"/>
                <a:gd name="T67" fmla="*/ 222 h 227"/>
                <a:gd name="T68" fmla="*/ 157 w 245"/>
                <a:gd name="T69" fmla="*/ 179 h 227"/>
                <a:gd name="T70" fmla="*/ 67 w 245"/>
                <a:gd name="T71" fmla="*/ 157 h 227"/>
                <a:gd name="T72" fmla="*/ 173 w 245"/>
                <a:gd name="T73" fmla="*/ 104 h 227"/>
                <a:gd name="T74" fmla="*/ 181 w 245"/>
                <a:gd name="T75" fmla="*/ 153 h 227"/>
                <a:gd name="T76" fmla="*/ 240 w 245"/>
                <a:gd name="T77" fmla="*/ 214 h 227"/>
                <a:gd name="T78" fmla="*/ 101 w 245"/>
                <a:gd name="T79" fmla="*/ 93 h 227"/>
                <a:gd name="T80" fmla="*/ 139 w 245"/>
                <a:gd name="T81" fmla="*/ 168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5" h="227">
                  <a:moveTo>
                    <a:pt x="152" y="67"/>
                  </a:moveTo>
                  <a:cubicBezTo>
                    <a:pt x="33" y="67"/>
                    <a:pt x="33" y="67"/>
                    <a:pt x="33" y="67"/>
                  </a:cubicBezTo>
                  <a:cubicBezTo>
                    <a:pt x="33" y="56"/>
                    <a:pt x="33" y="56"/>
                    <a:pt x="33" y="56"/>
                  </a:cubicBezTo>
                  <a:cubicBezTo>
                    <a:pt x="152" y="56"/>
                    <a:pt x="152" y="56"/>
                    <a:pt x="152" y="56"/>
                  </a:cubicBezTo>
                  <a:lnTo>
                    <a:pt x="152" y="67"/>
                  </a:lnTo>
                  <a:close/>
                  <a:moveTo>
                    <a:pt x="183" y="147"/>
                  </a:moveTo>
                  <a:cubicBezTo>
                    <a:pt x="183" y="148"/>
                    <a:pt x="183" y="148"/>
                    <a:pt x="183" y="148"/>
                  </a:cubicBezTo>
                  <a:cubicBezTo>
                    <a:pt x="183" y="148"/>
                    <a:pt x="183" y="148"/>
                    <a:pt x="183" y="148"/>
                  </a:cubicBezTo>
                  <a:lnTo>
                    <a:pt x="183" y="147"/>
                  </a:lnTo>
                  <a:close/>
                  <a:moveTo>
                    <a:pt x="157" y="186"/>
                  </a:moveTo>
                  <a:cubicBezTo>
                    <a:pt x="180" y="203"/>
                    <a:pt x="180" y="203"/>
                    <a:pt x="180" y="203"/>
                  </a:cubicBezTo>
                  <a:cubicBezTo>
                    <a:pt x="177" y="209"/>
                    <a:pt x="170" y="213"/>
                    <a:pt x="162" y="213"/>
                  </a:cubicBezTo>
                  <a:cubicBezTo>
                    <a:pt x="21" y="213"/>
                    <a:pt x="21" y="213"/>
                    <a:pt x="21" y="213"/>
                  </a:cubicBezTo>
                  <a:cubicBezTo>
                    <a:pt x="9" y="213"/>
                    <a:pt x="0" y="204"/>
                    <a:pt x="0" y="192"/>
                  </a:cubicBezTo>
                  <a:cubicBezTo>
                    <a:pt x="0" y="21"/>
                    <a:pt x="0" y="21"/>
                    <a:pt x="0" y="21"/>
                  </a:cubicBezTo>
                  <a:cubicBezTo>
                    <a:pt x="0" y="9"/>
                    <a:pt x="9" y="0"/>
                    <a:pt x="21" y="0"/>
                  </a:cubicBezTo>
                  <a:cubicBezTo>
                    <a:pt x="162" y="0"/>
                    <a:pt x="162" y="0"/>
                    <a:pt x="162" y="0"/>
                  </a:cubicBezTo>
                  <a:cubicBezTo>
                    <a:pt x="174" y="0"/>
                    <a:pt x="183" y="9"/>
                    <a:pt x="183" y="21"/>
                  </a:cubicBezTo>
                  <a:cubicBezTo>
                    <a:pt x="183" y="117"/>
                    <a:pt x="183" y="117"/>
                    <a:pt x="183" y="117"/>
                  </a:cubicBezTo>
                  <a:cubicBezTo>
                    <a:pt x="182" y="112"/>
                    <a:pt x="180" y="107"/>
                    <a:pt x="178" y="102"/>
                  </a:cubicBezTo>
                  <a:cubicBezTo>
                    <a:pt x="175" y="96"/>
                    <a:pt x="170" y="90"/>
                    <a:pt x="166" y="85"/>
                  </a:cubicBezTo>
                  <a:cubicBezTo>
                    <a:pt x="166" y="21"/>
                    <a:pt x="166" y="21"/>
                    <a:pt x="166" y="21"/>
                  </a:cubicBezTo>
                  <a:cubicBezTo>
                    <a:pt x="166" y="19"/>
                    <a:pt x="164" y="18"/>
                    <a:pt x="162" y="18"/>
                  </a:cubicBezTo>
                  <a:cubicBezTo>
                    <a:pt x="21" y="18"/>
                    <a:pt x="21" y="18"/>
                    <a:pt x="21" y="18"/>
                  </a:cubicBezTo>
                  <a:cubicBezTo>
                    <a:pt x="19" y="18"/>
                    <a:pt x="17" y="19"/>
                    <a:pt x="17" y="21"/>
                  </a:cubicBezTo>
                  <a:cubicBezTo>
                    <a:pt x="17" y="181"/>
                    <a:pt x="17" y="181"/>
                    <a:pt x="17" y="181"/>
                  </a:cubicBezTo>
                  <a:cubicBezTo>
                    <a:pt x="17" y="183"/>
                    <a:pt x="19" y="185"/>
                    <a:pt x="21" y="185"/>
                  </a:cubicBezTo>
                  <a:cubicBezTo>
                    <a:pt x="84" y="185"/>
                    <a:pt x="84" y="185"/>
                    <a:pt x="84" y="185"/>
                  </a:cubicBezTo>
                  <a:cubicBezTo>
                    <a:pt x="95" y="192"/>
                    <a:pt x="108" y="197"/>
                    <a:pt x="122" y="197"/>
                  </a:cubicBezTo>
                  <a:cubicBezTo>
                    <a:pt x="131" y="197"/>
                    <a:pt x="141" y="194"/>
                    <a:pt x="150" y="190"/>
                  </a:cubicBezTo>
                  <a:cubicBezTo>
                    <a:pt x="152" y="189"/>
                    <a:pt x="154" y="187"/>
                    <a:pt x="157" y="186"/>
                  </a:cubicBezTo>
                  <a:cubicBezTo>
                    <a:pt x="157" y="186"/>
                    <a:pt x="157" y="186"/>
                    <a:pt x="157" y="186"/>
                  </a:cubicBezTo>
                  <a:close/>
                  <a:moveTo>
                    <a:pt x="99" y="199"/>
                  </a:moveTo>
                  <a:cubicBezTo>
                    <a:pt x="99" y="195"/>
                    <a:pt x="96" y="191"/>
                    <a:pt x="91" y="191"/>
                  </a:cubicBezTo>
                  <a:cubicBezTo>
                    <a:pt x="87" y="191"/>
                    <a:pt x="84" y="195"/>
                    <a:pt x="84" y="199"/>
                  </a:cubicBezTo>
                  <a:cubicBezTo>
                    <a:pt x="84" y="203"/>
                    <a:pt x="87" y="206"/>
                    <a:pt x="91" y="206"/>
                  </a:cubicBezTo>
                  <a:cubicBezTo>
                    <a:pt x="96" y="206"/>
                    <a:pt x="99" y="203"/>
                    <a:pt x="99" y="199"/>
                  </a:cubicBezTo>
                  <a:close/>
                  <a:moveTo>
                    <a:pt x="89" y="147"/>
                  </a:moveTo>
                  <a:cubicBezTo>
                    <a:pt x="89" y="147"/>
                    <a:pt x="89" y="147"/>
                    <a:pt x="89" y="147"/>
                  </a:cubicBezTo>
                  <a:cubicBezTo>
                    <a:pt x="150" y="147"/>
                    <a:pt x="150" y="147"/>
                    <a:pt x="150" y="147"/>
                  </a:cubicBezTo>
                  <a:cubicBezTo>
                    <a:pt x="150" y="136"/>
                    <a:pt x="150" y="136"/>
                    <a:pt x="150" y="136"/>
                  </a:cubicBezTo>
                  <a:cubicBezTo>
                    <a:pt x="85" y="136"/>
                    <a:pt x="85" y="136"/>
                    <a:pt x="85" y="136"/>
                  </a:cubicBezTo>
                  <a:cubicBezTo>
                    <a:pt x="86" y="140"/>
                    <a:pt x="87" y="143"/>
                    <a:pt x="89" y="147"/>
                  </a:cubicBezTo>
                  <a:close/>
                  <a:moveTo>
                    <a:pt x="31" y="136"/>
                  </a:moveTo>
                  <a:cubicBezTo>
                    <a:pt x="31" y="147"/>
                    <a:pt x="31" y="147"/>
                    <a:pt x="31" y="147"/>
                  </a:cubicBezTo>
                  <a:cubicBezTo>
                    <a:pt x="58" y="147"/>
                    <a:pt x="58" y="147"/>
                    <a:pt x="58" y="147"/>
                  </a:cubicBezTo>
                  <a:cubicBezTo>
                    <a:pt x="57" y="144"/>
                    <a:pt x="56" y="140"/>
                    <a:pt x="56" y="136"/>
                  </a:cubicBezTo>
                  <a:lnTo>
                    <a:pt x="31" y="136"/>
                  </a:lnTo>
                  <a:close/>
                  <a:moveTo>
                    <a:pt x="90" y="110"/>
                  </a:moveTo>
                  <a:cubicBezTo>
                    <a:pt x="89" y="112"/>
                    <a:pt x="87" y="115"/>
                    <a:pt x="86" y="118"/>
                  </a:cubicBezTo>
                  <a:cubicBezTo>
                    <a:pt x="86" y="119"/>
                    <a:pt x="86" y="120"/>
                    <a:pt x="85" y="121"/>
                  </a:cubicBezTo>
                  <a:cubicBezTo>
                    <a:pt x="152" y="121"/>
                    <a:pt x="152" y="121"/>
                    <a:pt x="152" y="121"/>
                  </a:cubicBezTo>
                  <a:cubicBezTo>
                    <a:pt x="152" y="115"/>
                    <a:pt x="152" y="115"/>
                    <a:pt x="152" y="115"/>
                  </a:cubicBezTo>
                  <a:cubicBezTo>
                    <a:pt x="151" y="113"/>
                    <a:pt x="150" y="111"/>
                    <a:pt x="148" y="110"/>
                  </a:cubicBezTo>
                  <a:lnTo>
                    <a:pt x="90" y="110"/>
                  </a:lnTo>
                  <a:close/>
                  <a:moveTo>
                    <a:pt x="32" y="110"/>
                  </a:moveTo>
                  <a:cubicBezTo>
                    <a:pt x="32" y="121"/>
                    <a:pt x="32" y="121"/>
                    <a:pt x="32" y="121"/>
                  </a:cubicBezTo>
                  <a:cubicBezTo>
                    <a:pt x="56" y="121"/>
                    <a:pt x="56" y="121"/>
                    <a:pt x="56" y="121"/>
                  </a:cubicBezTo>
                  <a:cubicBezTo>
                    <a:pt x="56" y="117"/>
                    <a:pt x="57" y="113"/>
                    <a:pt x="58" y="110"/>
                  </a:cubicBezTo>
                  <a:lnTo>
                    <a:pt x="32" y="110"/>
                  </a:lnTo>
                  <a:close/>
                  <a:moveTo>
                    <a:pt x="75" y="83"/>
                  </a:moveTo>
                  <a:cubicBezTo>
                    <a:pt x="32" y="83"/>
                    <a:pt x="32" y="83"/>
                    <a:pt x="32" y="83"/>
                  </a:cubicBezTo>
                  <a:cubicBezTo>
                    <a:pt x="32" y="94"/>
                    <a:pt x="32" y="94"/>
                    <a:pt x="32" y="94"/>
                  </a:cubicBezTo>
                  <a:cubicBezTo>
                    <a:pt x="66" y="94"/>
                    <a:pt x="66" y="94"/>
                    <a:pt x="66" y="94"/>
                  </a:cubicBezTo>
                  <a:cubicBezTo>
                    <a:pt x="69" y="90"/>
                    <a:pt x="72" y="86"/>
                    <a:pt x="75" y="83"/>
                  </a:cubicBezTo>
                  <a:close/>
                  <a:moveTo>
                    <a:pt x="240" y="214"/>
                  </a:moveTo>
                  <a:cubicBezTo>
                    <a:pt x="236" y="219"/>
                    <a:pt x="236" y="219"/>
                    <a:pt x="236" y="219"/>
                  </a:cubicBezTo>
                  <a:cubicBezTo>
                    <a:pt x="232" y="225"/>
                    <a:pt x="222" y="227"/>
                    <a:pt x="215" y="222"/>
                  </a:cubicBezTo>
                  <a:cubicBezTo>
                    <a:pt x="160" y="182"/>
                    <a:pt x="160" y="182"/>
                    <a:pt x="160" y="182"/>
                  </a:cubicBezTo>
                  <a:cubicBezTo>
                    <a:pt x="159" y="181"/>
                    <a:pt x="158" y="180"/>
                    <a:pt x="157" y="179"/>
                  </a:cubicBezTo>
                  <a:cubicBezTo>
                    <a:pt x="154" y="182"/>
                    <a:pt x="151" y="184"/>
                    <a:pt x="147" y="185"/>
                  </a:cubicBezTo>
                  <a:cubicBezTo>
                    <a:pt x="118" y="200"/>
                    <a:pt x="82" y="187"/>
                    <a:pt x="67" y="157"/>
                  </a:cubicBezTo>
                  <a:cubicBezTo>
                    <a:pt x="52" y="127"/>
                    <a:pt x="64" y="91"/>
                    <a:pt x="93" y="76"/>
                  </a:cubicBezTo>
                  <a:cubicBezTo>
                    <a:pt x="122" y="62"/>
                    <a:pt x="158" y="74"/>
                    <a:pt x="173" y="104"/>
                  </a:cubicBezTo>
                  <a:cubicBezTo>
                    <a:pt x="181" y="119"/>
                    <a:pt x="182" y="136"/>
                    <a:pt x="177" y="151"/>
                  </a:cubicBezTo>
                  <a:cubicBezTo>
                    <a:pt x="178" y="151"/>
                    <a:pt x="180" y="152"/>
                    <a:pt x="181" y="153"/>
                  </a:cubicBezTo>
                  <a:cubicBezTo>
                    <a:pt x="236" y="193"/>
                    <a:pt x="236" y="193"/>
                    <a:pt x="236" y="193"/>
                  </a:cubicBezTo>
                  <a:cubicBezTo>
                    <a:pt x="243" y="198"/>
                    <a:pt x="245" y="207"/>
                    <a:pt x="240" y="214"/>
                  </a:cubicBezTo>
                  <a:close/>
                  <a:moveTo>
                    <a:pt x="156" y="113"/>
                  </a:moveTo>
                  <a:cubicBezTo>
                    <a:pt x="146" y="92"/>
                    <a:pt x="121" y="83"/>
                    <a:pt x="101" y="93"/>
                  </a:cubicBezTo>
                  <a:cubicBezTo>
                    <a:pt x="81" y="103"/>
                    <a:pt x="74" y="128"/>
                    <a:pt x="84" y="149"/>
                  </a:cubicBezTo>
                  <a:cubicBezTo>
                    <a:pt x="94" y="170"/>
                    <a:pt x="119" y="178"/>
                    <a:pt x="139" y="168"/>
                  </a:cubicBezTo>
                  <a:cubicBezTo>
                    <a:pt x="159" y="159"/>
                    <a:pt x="167" y="134"/>
                    <a:pt x="156" y="11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3322031" y="1711216"/>
            <a:ext cx="2389895" cy="2289232"/>
            <a:chOff x="5585075" y="1647716"/>
            <a:chExt cx="3186526" cy="2289232"/>
          </a:xfrm>
        </p:grpSpPr>
        <p:pic>
          <p:nvPicPr>
            <p:cNvPr id="13" name="图片 1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585075" y="2967080"/>
              <a:ext cx="3186526" cy="969868"/>
            </a:xfrm>
            <a:prstGeom prst="rect">
              <a:avLst/>
            </a:prstGeom>
          </p:spPr>
        </p:pic>
        <p:sp>
          <p:nvSpPr>
            <p:cNvPr id="14" name="Oval 50"/>
            <p:cNvSpPr/>
            <p:nvPr/>
          </p:nvSpPr>
          <p:spPr>
            <a:xfrm rot="2700000">
              <a:off x="6255922" y="1647716"/>
              <a:ext cx="1930084" cy="1930084"/>
            </a:xfrm>
            <a:prstGeom prst="roundRect">
              <a:avLst/>
            </a:prstGeom>
            <a:solidFill>
              <a:srgbClr val="D7866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a:solidFill>
                  <a:schemeClr val="bg1"/>
                </a:solidFill>
              </a:endParaRPr>
            </a:p>
          </p:txBody>
        </p:sp>
        <p:sp>
          <p:nvSpPr>
            <p:cNvPr id="15" name="Freeform 92"/>
            <p:cNvSpPr>
              <a:spLocks noEditPoints="1"/>
            </p:cNvSpPr>
            <p:nvPr/>
          </p:nvSpPr>
          <p:spPr bwMode="auto">
            <a:xfrm>
              <a:off x="6762430" y="2136588"/>
              <a:ext cx="917068" cy="952340"/>
            </a:xfrm>
            <a:custGeom>
              <a:avLst/>
              <a:gdLst>
                <a:gd name="T0" fmla="*/ 219 w 231"/>
                <a:gd name="T1" fmla="*/ 78 h 240"/>
                <a:gd name="T2" fmla="*/ 221 w 231"/>
                <a:gd name="T3" fmla="*/ 64 h 240"/>
                <a:gd name="T4" fmla="*/ 114 w 231"/>
                <a:gd name="T5" fmla="*/ 0 h 240"/>
                <a:gd name="T6" fmla="*/ 5 w 231"/>
                <a:gd name="T7" fmla="*/ 73 h 240"/>
                <a:gd name="T8" fmla="*/ 115 w 231"/>
                <a:gd name="T9" fmla="*/ 28 h 240"/>
                <a:gd name="T10" fmla="*/ 115 w 231"/>
                <a:gd name="T11" fmla="*/ 58 h 240"/>
                <a:gd name="T12" fmla="*/ 115 w 231"/>
                <a:gd name="T13" fmla="*/ 28 h 240"/>
                <a:gd name="T14" fmla="*/ 231 w 231"/>
                <a:gd name="T15" fmla="*/ 233 h 240"/>
                <a:gd name="T16" fmla="*/ 6 w 231"/>
                <a:gd name="T17" fmla="*/ 240 h 240"/>
                <a:gd name="T18" fmla="*/ 0 w 231"/>
                <a:gd name="T19" fmla="*/ 233 h 240"/>
                <a:gd name="T20" fmla="*/ 224 w 231"/>
                <a:gd name="T21" fmla="*/ 227 h 240"/>
                <a:gd name="T22" fmla="*/ 33 w 231"/>
                <a:gd name="T23" fmla="*/ 177 h 240"/>
                <a:gd name="T24" fmla="*/ 31 w 231"/>
                <a:gd name="T25" fmla="*/ 104 h 240"/>
                <a:gd name="T26" fmla="*/ 25 w 231"/>
                <a:gd name="T27" fmla="*/ 97 h 240"/>
                <a:gd name="T28" fmla="*/ 65 w 231"/>
                <a:gd name="T29" fmla="*/ 91 h 240"/>
                <a:gd name="T30" fmla="*/ 70 w 231"/>
                <a:gd name="T31" fmla="*/ 97 h 240"/>
                <a:gd name="T32" fmla="*/ 61 w 231"/>
                <a:gd name="T33" fmla="*/ 104 h 240"/>
                <a:gd name="T34" fmla="*/ 64 w 231"/>
                <a:gd name="T35" fmla="*/ 177 h 240"/>
                <a:gd name="T36" fmla="*/ 70 w 231"/>
                <a:gd name="T37" fmla="*/ 184 h 240"/>
                <a:gd name="T38" fmla="*/ 32 w 231"/>
                <a:gd name="T39" fmla="*/ 190 h 240"/>
                <a:gd name="T40" fmla="*/ 25 w 231"/>
                <a:gd name="T41" fmla="*/ 183 h 240"/>
                <a:gd name="T42" fmla="*/ 33 w 231"/>
                <a:gd name="T43" fmla="*/ 177 h 240"/>
                <a:gd name="T44" fmla="*/ 169 w 231"/>
                <a:gd name="T45" fmla="*/ 104 h 240"/>
                <a:gd name="T46" fmla="*/ 161 w 231"/>
                <a:gd name="T47" fmla="*/ 97 h 240"/>
                <a:gd name="T48" fmla="*/ 169 w 231"/>
                <a:gd name="T49" fmla="*/ 91 h 240"/>
                <a:gd name="T50" fmla="*/ 206 w 231"/>
                <a:gd name="T51" fmla="*/ 97 h 240"/>
                <a:gd name="T52" fmla="*/ 200 w 231"/>
                <a:gd name="T53" fmla="*/ 104 h 240"/>
                <a:gd name="T54" fmla="*/ 198 w 231"/>
                <a:gd name="T55" fmla="*/ 177 h 240"/>
                <a:gd name="T56" fmla="*/ 206 w 231"/>
                <a:gd name="T57" fmla="*/ 183 h 240"/>
                <a:gd name="T58" fmla="*/ 200 w 231"/>
                <a:gd name="T59" fmla="*/ 190 h 240"/>
                <a:gd name="T60" fmla="*/ 161 w 231"/>
                <a:gd name="T61" fmla="*/ 184 h 240"/>
                <a:gd name="T62" fmla="*/ 167 w 231"/>
                <a:gd name="T63" fmla="*/ 177 h 240"/>
                <a:gd name="T64" fmla="*/ 15 w 231"/>
                <a:gd name="T65" fmla="*/ 203 h 240"/>
                <a:gd name="T66" fmla="*/ 223 w 231"/>
                <a:gd name="T67" fmla="*/ 209 h 240"/>
                <a:gd name="T68" fmla="*/ 216 w 231"/>
                <a:gd name="T69" fmla="*/ 216 h 240"/>
                <a:gd name="T70" fmla="*/ 8 w 231"/>
                <a:gd name="T71" fmla="*/ 210 h 240"/>
                <a:gd name="T72" fmla="*/ 15 w 231"/>
                <a:gd name="T73" fmla="*/ 203 h 240"/>
                <a:gd name="T74" fmla="*/ 101 w 231"/>
                <a:gd name="T75" fmla="*/ 104 h 240"/>
                <a:gd name="T76" fmla="*/ 93 w 231"/>
                <a:gd name="T77" fmla="*/ 97 h 240"/>
                <a:gd name="T78" fmla="*/ 101 w 231"/>
                <a:gd name="T79" fmla="*/ 91 h 240"/>
                <a:gd name="T80" fmla="*/ 138 w 231"/>
                <a:gd name="T81" fmla="*/ 97 h 240"/>
                <a:gd name="T82" fmla="*/ 132 w 231"/>
                <a:gd name="T83" fmla="*/ 104 h 240"/>
                <a:gd name="T84" fmla="*/ 129 w 231"/>
                <a:gd name="T85" fmla="*/ 177 h 240"/>
                <a:gd name="T86" fmla="*/ 138 w 231"/>
                <a:gd name="T87" fmla="*/ 183 h 240"/>
                <a:gd name="T88" fmla="*/ 132 w 231"/>
                <a:gd name="T89" fmla="*/ 190 h 240"/>
                <a:gd name="T90" fmla="*/ 93 w 231"/>
                <a:gd name="T91" fmla="*/ 184 h 240"/>
                <a:gd name="T92" fmla="*/ 99 w 231"/>
                <a:gd name="T93" fmla="*/ 177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1" h="240">
                  <a:moveTo>
                    <a:pt x="11" y="78"/>
                  </a:moveTo>
                  <a:cubicBezTo>
                    <a:pt x="219" y="78"/>
                    <a:pt x="219" y="78"/>
                    <a:pt x="219" y="78"/>
                  </a:cubicBezTo>
                  <a:cubicBezTo>
                    <a:pt x="223" y="78"/>
                    <a:pt x="225" y="76"/>
                    <a:pt x="226" y="73"/>
                  </a:cubicBezTo>
                  <a:cubicBezTo>
                    <a:pt x="226" y="70"/>
                    <a:pt x="226" y="67"/>
                    <a:pt x="221" y="64"/>
                  </a:cubicBezTo>
                  <a:cubicBezTo>
                    <a:pt x="217" y="61"/>
                    <a:pt x="117" y="0"/>
                    <a:pt x="117" y="0"/>
                  </a:cubicBezTo>
                  <a:cubicBezTo>
                    <a:pt x="116" y="0"/>
                    <a:pt x="115" y="0"/>
                    <a:pt x="114" y="0"/>
                  </a:cubicBezTo>
                  <a:cubicBezTo>
                    <a:pt x="114" y="0"/>
                    <a:pt x="15" y="60"/>
                    <a:pt x="10" y="64"/>
                  </a:cubicBezTo>
                  <a:cubicBezTo>
                    <a:pt x="4" y="67"/>
                    <a:pt x="5" y="70"/>
                    <a:pt x="5" y="73"/>
                  </a:cubicBezTo>
                  <a:cubicBezTo>
                    <a:pt x="6" y="76"/>
                    <a:pt x="8" y="78"/>
                    <a:pt x="11" y="78"/>
                  </a:cubicBezTo>
                  <a:close/>
                  <a:moveTo>
                    <a:pt x="115" y="28"/>
                  </a:moveTo>
                  <a:cubicBezTo>
                    <a:pt x="124" y="28"/>
                    <a:pt x="131" y="35"/>
                    <a:pt x="131" y="43"/>
                  </a:cubicBezTo>
                  <a:cubicBezTo>
                    <a:pt x="131" y="51"/>
                    <a:pt x="124" y="58"/>
                    <a:pt x="115" y="58"/>
                  </a:cubicBezTo>
                  <a:cubicBezTo>
                    <a:pt x="107" y="58"/>
                    <a:pt x="100" y="51"/>
                    <a:pt x="100" y="43"/>
                  </a:cubicBezTo>
                  <a:cubicBezTo>
                    <a:pt x="100" y="35"/>
                    <a:pt x="107" y="28"/>
                    <a:pt x="115" y="28"/>
                  </a:cubicBezTo>
                  <a:close/>
                  <a:moveTo>
                    <a:pt x="231" y="233"/>
                  </a:moveTo>
                  <a:cubicBezTo>
                    <a:pt x="231" y="233"/>
                    <a:pt x="231" y="233"/>
                    <a:pt x="231" y="233"/>
                  </a:cubicBezTo>
                  <a:cubicBezTo>
                    <a:pt x="231" y="237"/>
                    <a:pt x="228" y="240"/>
                    <a:pt x="224" y="240"/>
                  </a:cubicBezTo>
                  <a:cubicBezTo>
                    <a:pt x="6" y="240"/>
                    <a:pt x="6" y="240"/>
                    <a:pt x="6" y="240"/>
                  </a:cubicBezTo>
                  <a:cubicBezTo>
                    <a:pt x="3" y="240"/>
                    <a:pt x="0" y="237"/>
                    <a:pt x="0" y="233"/>
                  </a:cubicBezTo>
                  <a:cubicBezTo>
                    <a:pt x="0" y="233"/>
                    <a:pt x="0" y="233"/>
                    <a:pt x="0" y="233"/>
                  </a:cubicBezTo>
                  <a:cubicBezTo>
                    <a:pt x="0" y="230"/>
                    <a:pt x="3" y="227"/>
                    <a:pt x="6" y="227"/>
                  </a:cubicBezTo>
                  <a:cubicBezTo>
                    <a:pt x="224" y="227"/>
                    <a:pt x="224" y="227"/>
                    <a:pt x="224" y="227"/>
                  </a:cubicBezTo>
                  <a:cubicBezTo>
                    <a:pt x="228" y="227"/>
                    <a:pt x="231" y="230"/>
                    <a:pt x="231" y="233"/>
                  </a:cubicBezTo>
                  <a:close/>
                  <a:moveTo>
                    <a:pt x="33" y="177"/>
                  </a:moveTo>
                  <a:cubicBezTo>
                    <a:pt x="33" y="104"/>
                    <a:pt x="33" y="104"/>
                    <a:pt x="33" y="104"/>
                  </a:cubicBezTo>
                  <a:cubicBezTo>
                    <a:pt x="31" y="104"/>
                    <a:pt x="31" y="104"/>
                    <a:pt x="31" y="104"/>
                  </a:cubicBezTo>
                  <a:cubicBezTo>
                    <a:pt x="28" y="104"/>
                    <a:pt x="25" y="101"/>
                    <a:pt x="25" y="97"/>
                  </a:cubicBezTo>
                  <a:cubicBezTo>
                    <a:pt x="25" y="97"/>
                    <a:pt x="25" y="97"/>
                    <a:pt x="25" y="97"/>
                  </a:cubicBezTo>
                  <a:cubicBezTo>
                    <a:pt x="25" y="94"/>
                    <a:pt x="28" y="91"/>
                    <a:pt x="32" y="91"/>
                  </a:cubicBezTo>
                  <a:cubicBezTo>
                    <a:pt x="65" y="91"/>
                    <a:pt x="65" y="91"/>
                    <a:pt x="65" y="91"/>
                  </a:cubicBezTo>
                  <a:cubicBezTo>
                    <a:pt x="67" y="91"/>
                    <a:pt x="70" y="94"/>
                    <a:pt x="70" y="97"/>
                  </a:cubicBezTo>
                  <a:cubicBezTo>
                    <a:pt x="70" y="97"/>
                    <a:pt x="70" y="97"/>
                    <a:pt x="70" y="97"/>
                  </a:cubicBezTo>
                  <a:cubicBezTo>
                    <a:pt x="70" y="101"/>
                    <a:pt x="67" y="104"/>
                    <a:pt x="64" y="104"/>
                  </a:cubicBezTo>
                  <a:cubicBezTo>
                    <a:pt x="61" y="104"/>
                    <a:pt x="61" y="104"/>
                    <a:pt x="61" y="104"/>
                  </a:cubicBezTo>
                  <a:cubicBezTo>
                    <a:pt x="61" y="177"/>
                    <a:pt x="61" y="177"/>
                    <a:pt x="61" y="177"/>
                  </a:cubicBezTo>
                  <a:cubicBezTo>
                    <a:pt x="64" y="177"/>
                    <a:pt x="64" y="177"/>
                    <a:pt x="64" y="177"/>
                  </a:cubicBezTo>
                  <a:cubicBezTo>
                    <a:pt x="67" y="177"/>
                    <a:pt x="70" y="180"/>
                    <a:pt x="70" y="183"/>
                  </a:cubicBezTo>
                  <a:cubicBezTo>
                    <a:pt x="70" y="184"/>
                    <a:pt x="70" y="184"/>
                    <a:pt x="70" y="184"/>
                  </a:cubicBezTo>
                  <a:cubicBezTo>
                    <a:pt x="70" y="187"/>
                    <a:pt x="67" y="190"/>
                    <a:pt x="64" y="190"/>
                  </a:cubicBezTo>
                  <a:cubicBezTo>
                    <a:pt x="32" y="190"/>
                    <a:pt x="32" y="190"/>
                    <a:pt x="32" y="190"/>
                  </a:cubicBezTo>
                  <a:cubicBezTo>
                    <a:pt x="29" y="190"/>
                    <a:pt x="25" y="187"/>
                    <a:pt x="25" y="184"/>
                  </a:cubicBezTo>
                  <a:cubicBezTo>
                    <a:pt x="25" y="183"/>
                    <a:pt x="25" y="183"/>
                    <a:pt x="25" y="183"/>
                  </a:cubicBezTo>
                  <a:cubicBezTo>
                    <a:pt x="25" y="180"/>
                    <a:pt x="28" y="177"/>
                    <a:pt x="31" y="177"/>
                  </a:cubicBezTo>
                  <a:lnTo>
                    <a:pt x="33" y="177"/>
                  </a:lnTo>
                  <a:close/>
                  <a:moveTo>
                    <a:pt x="169" y="177"/>
                  </a:moveTo>
                  <a:cubicBezTo>
                    <a:pt x="169" y="104"/>
                    <a:pt x="169" y="104"/>
                    <a:pt x="169" y="104"/>
                  </a:cubicBezTo>
                  <a:cubicBezTo>
                    <a:pt x="167" y="104"/>
                    <a:pt x="167" y="104"/>
                    <a:pt x="167" y="104"/>
                  </a:cubicBezTo>
                  <a:cubicBezTo>
                    <a:pt x="164" y="104"/>
                    <a:pt x="161" y="101"/>
                    <a:pt x="161" y="97"/>
                  </a:cubicBezTo>
                  <a:cubicBezTo>
                    <a:pt x="161" y="97"/>
                    <a:pt x="161" y="97"/>
                    <a:pt x="161" y="97"/>
                  </a:cubicBezTo>
                  <a:cubicBezTo>
                    <a:pt x="161" y="94"/>
                    <a:pt x="164" y="91"/>
                    <a:pt x="169" y="91"/>
                  </a:cubicBezTo>
                  <a:cubicBezTo>
                    <a:pt x="201" y="91"/>
                    <a:pt x="201" y="91"/>
                    <a:pt x="201" y="91"/>
                  </a:cubicBezTo>
                  <a:cubicBezTo>
                    <a:pt x="203" y="91"/>
                    <a:pt x="206" y="94"/>
                    <a:pt x="206" y="97"/>
                  </a:cubicBezTo>
                  <a:cubicBezTo>
                    <a:pt x="206" y="97"/>
                    <a:pt x="206" y="97"/>
                    <a:pt x="206" y="97"/>
                  </a:cubicBezTo>
                  <a:cubicBezTo>
                    <a:pt x="206" y="101"/>
                    <a:pt x="203" y="104"/>
                    <a:pt x="200" y="104"/>
                  </a:cubicBezTo>
                  <a:cubicBezTo>
                    <a:pt x="198" y="104"/>
                    <a:pt x="198" y="104"/>
                    <a:pt x="198" y="104"/>
                  </a:cubicBezTo>
                  <a:cubicBezTo>
                    <a:pt x="198" y="177"/>
                    <a:pt x="198" y="177"/>
                    <a:pt x="198" y="177"/>
                  </a:cubicBezTo>
                  <a:cubicBezTo>
                    <a:pt x="200" y="177"/>
                    <a:pt x="200" y="177"/>
                    <a:pt x="200" y="177"/>
                  </a:cubicBezTo>
                  <a:cubicBezTo>
                    <a:pt x="203" y="177"/>
                    <a:pt x="206" y="180"/>
                    <a:pt x="206" y="183"/>
                  </a:cubicBezTo>
                  <a:cubicBezTo>
                    <a:pt x="206" y="184"/>
                    <a:pt x="206" y="184"/>
                    <a:pt x="206" y="184"/>
                  </a:cubicBezTo>
                  <a:cubicBezTo>
                    <a:pt x="206" y="187"/>
                    <a:pt x="203" y="190"/>
                    <a:pt x="200" y="190"/>
                  </a:cubicBezTo>
                  <a:cubicBezTo>
                    <a:pt x="169" y="190"/>
                    <a:pt x="169" y="190"/>
                    <a:pt x="169" y="190"/>
                  </a:cubicBezTo>
                  <a:cubicBezTo>
                    <a:pt x="165" y="190"/>
                    <a:pt x="161" y="187"/>
                    <a:pt x="161" y="184"/>
                  </a:cubicBezTo>
                  <a:cubicBezTo>
                    <a:pt x="161" y="183"/>
                    <a:pt x="161" y="183"/>
                    <a:pt x="161" y="183"/>
                  </a:cubicBezTo>
                  <a:cubicBezTo>
                    <a:pt x="161" y="180"/>
                    <a:pt x="164" y="177"/>
                    <a:pt x="167" y="177"/>
                  </a:cubicBezTo>
                  <a:lnTo>
                    <a:pt x="169" y="177"/>
                  </a:lnTo>
                  <a:close/>
                  <a:moveTo>
                    <a:pt x="15" y="203"/>
                  </a:moveTo>
                  <a:cubicBezTo>
                    <a:pt x="216" y="203"/>
                    <a:pt x="216" y="203"/>
                    <a:pt x="216" y="203"/>
                  </a:cubicBezTo>
                  <a:cubicBezTo>
                    <a:pt x="220" y="203"/>
                    <a:pt x="223" y="206"/>
                    <a:pt x="223" y="209"/>
                  </a:cubicBezTo>
                  <a:cubicBezTo>
                    <a:pt x="223" y="210"/>
                    <a:pt x="223" y="210"/>
                    <a:pt x="223" y="210"/>
                  </a:cubicBezTo>
                  <a:cubicBezTo>
                    <a:pt x="223" y="213"/>
                    <a:pt x="220" y="216"/>
                    <a:pt x="216" y="216"/>
                  </a:cubicBezTo>
                  <a:cubicBezTo>
                    <a:pt x="15" y="216"/>
                    <a:pt x="15" y="216"/>
                    <a:pt x="15" y="216"/>
                  </a:cubicBezTo>
                  <a:cubicBezTo>
                    <a:pt x="11" y="216"/>
                    <a:pt x="8" y="213"/>
                    <a:pt x="8" y="210"/>
                  </a:cubicBezTo>
                  <a:cubicBezTo>
                    <a:pt x="8" y="209"/>
                    <a:pt x="8" y="209"/>
                    <a:pt x="8" y="209"/>
                  </a:cubicBezTo>
                  <a:cubicBezTo>
                    <a:pt x="8" y="206"/>
                    <a:pt x="11" y="203"/>
                    <a:pt x="15" y="203"/>
                  </a:cubicBezTo>
                  <a:close/>
                  <a:moveTo>
                    <a:pt x="101" y="177"/>
                  </a:moveTo>
                  <a:cubicBezTo>
                    <a:pt x="101" y="104"/>
                    <a:pt x="101" y="104"/>
                    <a:pt x="101" y="104"/>
                  </a:cubicBezTo>
                  <a:cubicBezTo>
                    <a:pt x="99" y="104"/>
                    <a:pt x="99" y="104"/>
                    <a:pt x="99" y="104"/>
                  </a:cubicBezTo>
                  <a:cubicBezTo>
                    <a:pt x="96" y="104"/>
                    <a:pt x="93" y="101"/>
                    <a:pt x="93" y="97"/>
                  </a:cubicBezTo>
                  <a:cubicBezTo>
                    <a:pt x="93" y="97"/>
                    <a:pt x="93" y="97"/>
                    <a:pt x="93" y="97"/>
                  </a:cubicBezTo>
                  <a:cubicBezTo>
                    <a:pt x="93" y="94"/>
                    <a:pt x="96" y="91"/>
                    <a:pt x="101" y="91"/>
                  </a:cubicBezTo>
                  <a:cubicBezTo>
                    <a:pt x="133" y="91"/>
                    <a:pt x="133" y="91"/>
                    <a:pt x="133" y="91"/>
                  </a:cubicBezTo>
                  <a:cubicBezTo>
                    <a:pt x="135" y="91"/>
                    <a:pt x="138" y="94"/>
                    <a:pt x="138" y="97"/>
                  </a:cubicBezTo>
                  <a:cubicBezTo>
                    <a:pt x="138" y="97"/>
                    <a:pt x="138" y="97"/>
                    <a:pt x="138" y="97"/>
                  </a:cubicBezTo>
                  <a:cubicBezTo>
                    <a:pt x="138" y="101"/>
                    <a:pt x="135" y="104"/>
                    <a:pt x="132" y="104"/>
                  </a:cubicBezTo>
                  <a:cubicBezTo>
                    <a:pt x="129" y="104"/>
                    <a:pt x="129" y="104"/>
                    <a:pt x="129" y="104"/>
                  </a:cubicBezTo>
                  <a:cubicBezTo>
                    <a:pt x="129" y="177"/>
                    <a:pt x="129" y="177"/>
                    <a:pt x="129" y="177"/>
                  </a:cubicBezTo>
                  <a:cubicBezTo>
                    <a:pt x="132" y="177"/>
                    <a:pt x="132" y="177"/>
                    <a:pt x="132" y="177"/>
                  </a:cubicBezTo>
                  <a:cubicBezTo>
                    <a:pt x="135" y="177"/>
                    <a:pt x="138" y="180"/>
                    <a:pt x="138" y="183"/>
                  </a:cubicBezTo>
                  <a:cubicBezTo>
                    <a:pt x="138" y="184"/>
                    <a:pt x="138" y="184"/>
                    <a:pt x="138" y="184"/>
                  </a:cubicBezTo>
                  <a:cubicBezTo>
                    <a:pt x="138" y="187"/>
                    <a:pt x="135" y="190"/>
                    <a:pt x="132" y="190"/>
                  </a:cubicBezTo>
                  <a:cubicBezTo>
                    <a:pt x="101" y="190"/>
                    <a:pt x="101" y="190"/>
                    <a:pt x="101" y="190"/>
                  </a:cubicBezTo>
                  <a:cubicBezTo>
                    <a:pt x="97" y="190"/>
                    <a:pt x="93" y="187"/>
                    <a:pt x="93" y="184"/>
                  </a:cubicBezTo>
                  <a:cubicBezTo>
                    <a:pt x="93" y="183"/>
                    <a:pt x="93" y="183"/>
                    <a:pt x="93" y="183"/>
                  </a:cubicBezTo>
                  <a:cubicBezTo>
                    <a:pt x="93" y="180"/>
                    <a:pt x="96" y="177"/>
                    <a:pt x="99" y="177"/>
                  </a:cubicBezTo>
                  <a:lnTo>
                    <a:pt x="101" y="17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6" name="TextBox 17"/>
          <p:cNvSpPr txBox="1"/>
          <p:nvPr/>
        </p:nvSpPr>
        <p:spPr>
          <a:xfrm>
            <a:off x="4203467" y="4027223"/>
            <a:ext cx="1005403" cy="338554"/>
          </a:xfrm>
          <a:prstGeom prst="rect">
            <a:avLst/>
          </a:prstGeom>
          <a:noFill/>
        </p:spPr>
        <p:txBody>
          <a:bodyPr wrap="none" rtlCol="0">
            <a:spAutoFit/>
          </a:bodyPr>
          <a:lstStyle/>
          <a:p>
            <a:r>
              <a:rPr lang="zh-CN" altLang="en-US" sz="1600" dirty="0" smtClean="0">
                <a:solidFill>
                  <a:srgbClr val="D78667"/>
                </a:solidFill>
                <a:latin typeface="+mn-ea"/>
                <a:cs typeface="Lato Regular"/>
              </a:rPr>
              <a:t>通放通还</a:t>
            </a:r>
            <a:endParaRPr lang="zh-CN" altLang="en-US" sz="1600" dirty="0">
              <a:solidFill>
                <a:srgbClr val="D78667"/>
              </a:solidFill>
              <a:latin typeface="+mn-ea"/>
              <a:cs typeface="Lato Regular"/>
            </a:endParaRPr>
          </a:p>
        </p:txBody>
      </p:sp>
      <p:sp>
        <p:nvSpPr>
          <p:cNvPr id="17" name="TextBox 18"/>
          <p:cNvSpPr txBox="1"/>
          <p:nvPr/>
        </p:nvSpPr>
        <p:spPr>
          <a:xfrm>
            <a:off x="3603391" y="4381716"/>
            <a:ext cx="1911584" cy="1107996"/>
          </a:xfrm>
          <a:prstGeom prst="rect">
            <a:avLst/>
          </a:prstGeom>
          <a:noFill/>
        </p:spPr>
        <p:txBody>
          <a:bodyPr wrap="square" rtlCol="0">
            <a:spAutoFit/>
          </a:bodyPr>
          <a:lstStyle/>
          <a:p>
            <a:pPr algn="just">
              <a:lnSpc>
                <a:spcPct val="150000"/>
              </a:lnSpc>
              <a:spcBef>
                <a:spcPts val="1000"/>
              </a:spcBef>
            </a:pPr>
            <a:r>
              <a:rPr lang="zh-CN" altLang="en-US" sz="1100" dirty="0" smtClean="0">
                <a:solidFill>
                  <a:schemeClr val="tx1">
                    <a:lumMod val="65000"/>
                    <a:lumOff val="35000"/>
                  </a:schemeClr>
                </a:solidFill>
                <a:latin typeface="+mn-ea"/>
                <a:cs typeface="Lato Light"/>
              </a:rPr>
              <a:t>本馆被借阅的图书归还时，直接放在任意架位，即可还书，</a:t>
            </a:r>
            <a:r>
              <a:rPr lang="en-US" altLang="zh-CN" sz="1100" dirty="0" smtClean="0">
                <a:solidFill>
                  <a:schemeClr val="tx1">
                    <a:lumMod val="65000"/>
                    <a:lumOff val="35000"/>
                  </a:schemeClr>
                </a:solidFill>
                <a:latin typeface="+mn-ea"/>
                <a:cs typeface="Lato Light"/>
              </a:rPr>
              <a:t>LED</a:t>
            </a:r>
            <a:r>
              <a:rPr lang="zh-CN" altLang="en-US" sz="1100" dirty="0" smtClean="0">
                <a:solidFill>
                  <a:schemeClr val="tx1">
                    <a:lumMod val="65000"/>
                    <a:lumOff val="35000"/>
                  </a:schemeClr>
                </a:solidFill>
                <a:latin typeface="+mn-ea"/>
                <a:cs typeface="Lato Light"/>
              </a:rPr>
              <a:t>屏显示还书成功字样。</a:t>
            </a:r>
            <a:endParaRPr lang="zh-CN" altLang="en-US" sz="1100" dirty="0">
              <a:solidFill>
                <a:schemeClr val="tx1">
                  <a:lumMod val="65000"/>
                  <a:lumOff val="35000"/>
                </a:schemeClr>
              </a:solidFill>
              <a:latin typeface="+mn-ea"/>
              <a:cs typeface="Lato Light"/>
            </a:endParaRPr>
          </a:p>
        </p:txBody>
      </p:sp>
      <p:sp>
        <p:nvSpPr>
          <p:cNvPr id="18" name="TextBox 17"/>
          <p:cNvSpPr txBox="1"/>
          <p:nvPr/>
        </p:nvSpPr>
        <p:spPr>
          <a:xfrm>
            <a:off x="1388801" y="3514966"/>
            <a:ext cx="1210588" cy="338554"/>
          </a:xfrm>
          <a:prstGeom prst="rect">
            <a:avLst/>
          </a:prstGeom>
          <a:noFill/>
        </p:spPr>
        <p:txBody>
          <a:bodyPr wrap="none" rtlCol="0">
            <a:spAutoFit/>
          </a:bodyPr>
          <a:lstStyle/>
          <a:p>
            <a:r>
              <a:rPr lang="zh-CN" altLang="en-US" sz="1600" dirty="0" smtClean="0">
                <a:solidFill>
                  <a:srgbClr val="D78667"/>
                </a:solidFill>
                <a:latin typeface="+mn-ea"/>
                <a:cs typeface="Lato Regular"/>
              </a:rPr>
              <a:t>无需初始化</a:t>
            </a:r>
            <a:endParaRPr lang="zh-CN" altLang="en-US" sz="1600" dirty="0">
              <a:solidFill>
                <a:srgbClr val="D78667"/>
              </a:solidFill>
              <a:latin typeface="+mn-ea"/>
              <a:cs typeface="Lato Regular"/>
            </a:endParaRPr>
          </a:p>
        </p:txBody>
      </p:sp>
      <p:sp>
        <p:nvSpPr>
          <p:cNvPr id="19" name="TextBox 18"/>
          <p:cNvSpPr txBox="1"/>
          <p:nvPr/>
        </p:nvSpPr>
        <p:spPr>
          <a:xfrm>
            <a:off x="1226876" y="3869459"/>
            <a:ext cx="1256759" cy="1361911"/>
          </a:xfrm>
          <a:prstGeom prst="rect">
            <a:avLst/>
          </a:prstGeom>
          <a:noFill/>
        </p:spPr>
        <p:txBody>
          <a:bodyPr wrap="square" rtlCol="0">
            <a:spAutoFit/>
          </a:bodyPr>
          <a:lstStyle/>
          <a:p>
            <a:pPr algn="just">
              <a:lnSpc>
                <a:spcPct val="150000"/>
              </a:lnSpc>
              <a:spcBef>
                <a:spcPts val="1000"/>
              </a:spcBef>
            </a:pPr>
            <a:r>
              <a:rPr lang="zh-CN" altLang="en-US" sz="1100" dirty="0" smtClean="0">
                <a:solidFill>
                  <a:schemeClr val="tx1">
                    <a:lumMod val="65000"/>
                    <a:lumOff val="35000"/>
                  </a:schemeClr>
                </a:solidFill>
                <a:latin typeface="+mn-ea"/>
                <a:cs typeface="Lato Light"/>
              </a:rPr>
              <a:t>新书上架时直接将旧书移走，将新书放入相应架位即可，无需初始化操作。</a:t>
            </a:r>
          </a:p>
        </p:txBody>
      </p:sp>
      <p:sp>
        <p:nvSpPr>
          <p:cNvPr id="20" name="TextBox 17"/>
          <p:cNvSpPr txBox="1"/>
          <p:nvPr/>
        </p:nvSpPr>
        <p:spPr>
          <a:xfrm>
            <a:off x="6694491" y="3527666"/>
            <a:ext cx="1210588" cy="338554"/>
          </a:xfrm>
          <a:prstGeom prst="rect">
            <a:avLst/>
          </a:prstGeom>
          <a:noFill/>
        </p:spPr>
        <p:txBody>
          <a:bodyPr wrap="none" rtlCol="0">
            <a:spAutoFit/>
          </a:bodyPr>
          <a:lstStyle/>
          <a:p>
            <a:r>
              <a:rPr lang="zh-CN" altLang="en-US" sz="1600" dirty="0" smtClean="0">
                <a:solidFill>
                  <a:srgbClr val="D78667"/>
                </a:solidFill>
                <a:latin typeface="+mn-ea"/>
                <a:cs typeface="Lato Regular"/>
              </a:rPr>
              <a:t>无错架限制</a:t>
            </a:r>
            <a:endParaRPr lang="zh-CN" altLang="en-US" sz="1600" dirty="0">
              <a:solidFill>
                <a:srgbClr val="D78667"/>
              </a:solidFill>
              <a:latin typeface="+mn-ea"/>
              <a:cs typeface="Lato Regular"/>
            </a:endParaRPr>
          </a:p>
        </p:txBody>
      </p:sp>
      <p:sp>
        <p:nvSpPr>
          <p:cNvPr id="21" name="TextBox 18"/>
          <p:cNvSpPr txBox="1"/>
          <p:nvPr/>
        </p:nvSpPr>
        <p:spPr>
          <a:xfrm>
            <a:off x="6656391" y="3856759"/>
            <a:ext cx="1256759" cy="854080"/>
          </a:xfrm>
          <a:prstGeom prst="rect">
            <a:avLst/>
          </a:prstGeom>
          <a:noFill/>
        </p:spPr>
        <p:txBody>
          <a:bodyPr wrap="square" rtlCol="0">
            <a:spAutoFit/>
          </a:bodyPr>
          <a:lstStyle/>
          <a:p>
            <a:pPr algn="just">
              <a:lnSpc>
                <a:spcPct val="150000"/>
              </a:lnSpc>
              <a:spcBef>
                <a:spcPts val="1000"/>
              </a:spcBef>
            </a:pPr>
            <a:r>
              <a:rPr lang="zh-CN" altLang="en-US" sz="1100" dirty="0" smtClean="0">
                <a:solidFill>
                  <a:schemeClr val="tx1">
                    <a:lumMod val="65000"/>
                    <a:lumOff val="35000"/>
                  </a:schemeClr>
                </a:solidFill>
                <a:latin typeface="+mn-ea"/>
                <a:cs typeface="Lato Light"/>
              </a:rPr>
              <a:t>图书随意拿取和放置，不会限制错架数量。</a:t>
            </a:r>
          </a:p>
        </p:txBody>
      </p:sp>
    </p:spTree>
    <p:extLst>
      <p:ext uri="{BB962C8B-B14F-4D97-AF65-F5344CB8AC3E}">
        <p14:creationId xmlns="" xmlns:p14="http://schemas.microsoft.com/office/powerpoint/2010/main" val="33783910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1" decel="10000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1000" fill="hold"/>
                                        <p:tgtEl>
                                          <p:spTgt spid="12"/>
                                        </p:tgtEl>
                                        <p:attrNameLst>
                                          <p:attrName>ppt_x</p:attrName>
                                        </p:attrNameLst>
                                      </p:cBhvr>
                                      <p:tavLst>
                                        <p:tav tm="0">
                                          <p:val>
                                            <p:strVal val="#ppt_x"/>
                                          </p:val>
                                        </p:tav>
                                        <p:tav tm="100000">
                                          <p:val>
                                            <p:strVal val="#ppt_x"/>
                                          </p:val>
                                        </p:tav>
                                      </p:tavLst>
                                    </p:anim>
                                    <p:anim calcmode="lin" valueType="num">
                                      <p:cBhvr additive="base">
                                        <p:cTn id="14"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smtClean="0">
                <a:solidFill>
                  <a:schemeClr val="accent1">
                    <a:lumMod val="75000"/>
                  </a:schemeClr>
                </a:solidFill>
                <a:effectLst/>
              </a:rPr>
              <a:t>RFID</a:t>
            </a:r>
            <a:r>
              <a:rPr lang="zh-CN" altLang="en-US" sz="2500" dirty="0" smtClean="0">
                <a:solidFill>
                  <a:schemeClr val="accent1">
                    <a:lumMod val="75000"/>
                  </a:schemeClr>
                </a:solidFill>
                <a:effectLst/>
              </a:rPr>
              <a:t>设备应用效果</a:t>
            </a:r>
            <a:endParaRPr lang="zh-CN" altLang="zh-CN" sz="2500" dirty="0">
              <a:solidFill>
                <a:schemeClr val="accent1">
                  <a:lumMod val="75000"/>
                </a:schemeClr>
              </a:solidFill>
              <a:effectLst/>
            </a:endParaRPr>
          </a:p>
        </p:txBody>
      </p:sp>
      <p:sp>
        <p:nvSpPr>
          <p:cNvPr id="5" name="矩形 4"/>
          <p:cNvSpPr/>
          <p:nvPr/>
        </p:nvSpPr>
        <p:spPr>
          <a:xfrm>
            <a:off x="0" y="6022128"/>
            <a:ext cx="9144000" cy="400110"/>
          </a:xfrm>
          <a:prstGeom prst="rect">
            <a:avLst/>
          </a:prstGeom>
        </p:spPr>
        <p:txBody>
          <a:bodyPr wrap="square">
            <a:spAutoFit/>
          </a:bodyPr>
          <a:lstStyle/>
          <a:p>
            <a:pPr algn="ctr"/>
            <a:r>
              <a:rPr lang="en-US" altLang="zh-CN" sz="2000" b="1" dirty="0" smtClean="0">
                <a:latin typeface="+mn-ea"/>
              </a:rPr>
              <a:t>RFID</a:t>
            </a:r>
            <a:r>
              <a:rPr lang="zh-CN" altLang="en-US" sz="2000" b="1" dirty="0" smtClean="0">
                <a:latin typeface="+mn-ea"/>
              </a:rPr>
              <a:t>设备数量</a:t>
            </a:r>
            <a:endParaRPr lang="zh-CN" altLang="en-US" sz="2000" b="1" dirty="0">
              <a:latin typeface="+mn-ea"/>
            </a:endParaRPr>
          </a:p>
        </p:txBody>
      </p:sp>
      <p:graphicFrame>
        <p:nvGraphicFramePr>
          <p:cNvPr id="3" name="表格 2"/>
          <p:cNvGraphicFramePr>
            <a:graphicFrameLocks noGrp="1"/>
          </p:cNvGraphicFramePr>
          <p:nvPr>
            <p:extLst>
              <p:ext uri="{D42A27DB-BD31-4B8C-83A1-F6EECF244321}">
                <p14:modId xmlns="" xmlns:p14="http://schemas.microsoft.com/office/powerpoint/2010/main" val="403552841"/>
              </p:ext>
            </p:extLst>
          </p:nvPr>
        </p:nvGraphicFramePr>
        <p:xfrm>
          <a:off x="1187624" y="1942683"/>
          <a:ext cx="6925650" cy="3646557"/>
        </p:xfrm>
        <a:graphic>
          <a:graphicData uri="http://schemas.openxmlformats.org/drawingml/2006/table">
            <a:tbl>
              <a:tblPr firstRow="1" bandRow="1">
                <a:tableStyleId>{F5AB1C69-6EDB-4FF4-983F-18BD219EF322}</a:tableStyleId>
              </a:tblPr>
              <a:tblGrid>
                <a:gridCol w="2308550"/>
                <a:gridCol w="2308550"/>
                <a:gridCol w="2308550"/>
              </a:tblGrid>
              <a:tr h="307294">
                <a:tc>
                  <a:txBody>
                    <a:bodyPr/>
                    <a:lstStyle/>
                    <a:p>
                      <a:pPr algn="ctr"/>
                      <a:endParaRPr lang="zh-CN" altLang="en-US" dirty="0"/>
                    </a:p>
                  </a:txBody>
                  <a:tcPr/>
                </a:tc>
                <a:tc>
                  <a:txBody>
                    <a:bodyPr/>
                    <a:lstStyle/>
                    <a:p>
                      <a:pPr algn="ctr"/>
                      <a:r>
                        <a:rPr lang="zh-CN" altLang="en-US" dirty="0" smtClean="0"/>
                        <a:t>型号</a:t>
                      </a:r>
                      <a:endParaRPr lang="zh-CN" altLang="en-US" dirty="0"/>
                    </a:p>
                  </a:txBody>
                  <a:tcPr/>
                </a:tc>
                <a:tc>
                  <a:txBody>
                    <a:bodyPr/>
                    <a:lstStyle/>
                    <a:p>
                      <a:pPr algn="ctr"/>
                      <a:r>
                        <a:rPr lang="zh-CN" altLang="en-US" dirty="0" smtClean="0"/>
                        <a:t>数量</a:t>
                      </a:r>
                      <a:endParaRPr lang="zh-CN" altLang="en-US" dirty="0"/>
                    </a:p>
                  </a:txBody>
                  <a:tcPr/>
                </a:tc>
              </a:tr>
              <a:tr h="352379">
                <a:tc>
                  <a:txBody>
                    <a:bodyPr/>
                    <a:lstStyle/>
                    <a:p>
                      <a:pPr algn="ctr"/>
                      <a:r>
                        <a:rPr lang="zh-CN" altLang="en-US" sz="1400" dirty="0" smtClean="0"/>
                        <a:t>自助借还机</a:t>
                      </a:r>
                      <a:endParaRPr lang="zh-CN" altLang="en-US" sz="1400" dirty="0">
                        <a:latin typeface="+mn-ea"/>
                        <a:ea typeface="+mn-ea"/>
                      </a:endParaRPr>
                    </a:p>
                  </a:txBody>
                  <a:tcPr/>
                </a:tc>
                <a:tc>
                  <a:txBody>
                    <a:bodyPr/>
                    <a:lstStyle/>
                    <a:p>
                      <a:pPr algn="ctr"/>
                      <a:r>
                        <a:rPr lang="zh-CN" altLang="en-US" sz="1400" dirty="0" smtClean="0"/>
                        <a:t>阿法迪</a:t>
                      </a:r>
                      <a:endParaRPr lang="zh-CN" altLang="en-US" sz="1400" dirty="0"/>
                    </a:p>
                  </a:txBody>
                  <a:tcPr/>
                </a:tc>
                <a:tc>
                  <a:txBody>
                    <a:bodyPr/>
                    <a:lstStyle/>
                    <a:p>
                      <a:pPr algn="ctr"/>
                      <a:r>
                        <a:rPr lang="en-US" altLang="zh-CN" sz="1400" dirty="0" smtClean="0"/>
                        <a:t>24</a:t>
                      </a:r>
                      <a:endParaRPr lang="zh-CN" altLang="en-US" sz="1400" dirty="0"/>
                    </a:p>
                  </a:txBody>
                  <a:tcPr/>
                </a:tc>
              </a:tr>
              <a:tr h="352379">
                <a:tc>
                  <a:txBody>
                    <a:bodyPr/>
                    <a:lstStyle/>
                    <a:p>
                      <a:pPr algn="ctr"/>
                      <a:r>
                        <a:rPr lang="en-US" altLang="zh-CN" sz="1400" dirty="0" smtClean="0"/>
                        <a:t>24</a:t>
                      </a:r>
                      <a:r>
                        <a:rPr lang="zh-CN" altLang="en-US" sz="1400" dirty="0" smtClean="0"/>
                        <a:t>小时自助还书机</a:t>
                      </a:r>
                      <a:endParaRPr lang="zh-CN" altLang="en-US" sz="1400" dirty="0">
                        <a:latin typeface="+mn-ea"/>
                        <a:ea typeface="+mn-ea"/>
                      </a:endParaRPr>
                    </a:p>
                  </a:txBody>
                  <a:tcPr/>
                </a:tc>
                <a:tc>
                  <a:txBody>
                    <a:bodyPr/>
                    <a:lstStyle/>
                    <a:p>
                      <a:pPr algn="ctr"/>
                      <a:r>
                        <a:rPr lang="zh-CN" altLang="en-US" sz="1400" dirty="0" smtClean="0"/>
                        <a:t>阿法迪</a:t>
                      </a:r>
                      <a:endParaRPr lang="zh-CN" altLang="en-US" sz="1400" dirty="0"/>
                    </a:p>
                  </a:txBody>
                  <a:tcPr/>
                </a:tc>
                <a:tc>
                  <a:txBody>
                    <a:bodyPr/>
                    <a:lstStyle/>
                    <a:p>
                      <a:pPr algn="ctr"/>
                      <a:r>
                        <a:rPr lang="en-US" altLang="zh-CN" sz="1400" dirty="0" smtClean="0"/>
                        <a:t>4</a:t>
                      </a:r>
                      <a:endParaRPr lang="zh-CN" altLang="en-US" sz="1400" dirty="0"/>
                    </a:p>
                  </a:txBody>
                  <a:tcPr/>
                </a:tc>
              </a:tr>
              <a:tr h="503399">
                <a:tc>
                  <a:txBody>
                    <a:bodyPr/>
                    <a:lstStyle/>
                    <a:p>
                      <a:pPr algn="ctr"/>
                      <a:r>
                        <a:rPr lang="en-US" altLang="zh-CN" sz="1400" dirty="0" smtClean="0"/>
                        <a:t>24</a:t>
                      </a:r>
                      <a:r>
                        <a:rPr lang="zh-CN" altLang="en-US" sz="1400" dirty="0" smtClean="0"/>
                        <a:t>小时城市街区自助图书馆</a:t>
                      </a:r>
                      <a:endParaRPr lang="zh-CN" altLang="en-US" sz="1400" dirty="0">
                        <a:latin typeface="+mn-ea"/>
                        <a:ea typeface="+mn-ea"/>
                      </a:endParaRPr>
                    </a:p>
                  </a:txBody>
                  <a:tcPr/>
                </a:tc>
                <a:tc>
                  <a:txBody>
                    <a:bodyPr/>
                    <a:lstStyle/>
                    <a:p>
                      <a:pPr algn="ctr"/>
                      <a:r>
                        <a:rPr lang="zh-CN" altLang="en-US" sz="1400" dirty="0" smtClean="0"/>
                        <a:t>海恒</a:t>
                      </a:r>
                      <a:endParaRPr lang="zh-CN" altLang="en-US" sz="1400" dirty="0"/>
                    </a:p>
                  </a:txBody>
                  <a:tcPr/>
                </a:tc>
                <a:tc>
                  <a:txBody>
                    <a:bodyPr/>
                    <a:lstStyle/>
                    <a:p>
                      <a:pPr algn="ctr"/>
                      <a:r>
                        <a:rPr lang="en-US" altLang="zh-CN" sz="1400" dirty="0" smtClean="0"/>
                        <a:t>10</a:t>
                      </a:r>
                      <a:endParaRPr lang="zh-CN" altLang="en-US" sz="1400" dirty="0"/>
                    </a:p>
                  </a:txBody>
                  <a:tcPr/>
                </a:tc>
              </a:tr>
              <a:tr h="503399">
                <a:tc>
                  <a:txBody>
                    <a:bodyPr/>
                    <a:lstStyle/>
                    <a:p>
                      <a:pPr algn="ctr"/>
                      <a:r>
                        <a:rPr lang="zh-CN" altLang="en-US" sz="1400" dirty="0" smtClean="0"/>
                        <a:t>标签转换系统（馆员工作站）</a:t>
                      </a:r>
                      <a:endParaRPr lang="zh-CN" altLang="en-US" sz="1400" dirty="0">
                        <a:latin typeface="+mn-ea"/>
                        <a:ea typeface="+mn-ea"/>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阿法迪</a:t>
                      </a:r>
                    </a:p>
                    <a:p>
                      <a:pPr algn="ctr"/>
                      <a:endParaRPr lang="zh-CN" altLang="en-US" sz="1400" dirty="0"/>
                    </a:p>
                  </a:txBody>
                  <a:tcPr/>
                </a:tc>
                <a:tc>
                  <a:txBody>
                    <a:bodyPr/>
                    <a:lstStyle/>
                    <a:p>
                      <a:pPr algn="ctr"/>
                      <a:r>
                        <a:rPr lang="en-US" altLang="zh-CN" sz="1400" dirty="0" smtClean="0"/>
                        <a:t>30</a:t>
                      </a:r>
                      <a:endParaRPr lang="zh-CN" altLang="en-US" sz="1400" dirty="0"/>
                    </a:p>
                  </a:txBody>
                  <a:tcPr/>
                </a:tc>
              </a:tr>
              <a:tr h="503399">
                <a:tc>
                  <a:txBody>
                    <a:bodyPr/>
                    <a:lstStyle/>
                    <a:p>
                      <a:pPr algn="ctr"/>
                      <a:r>
                        <a:rPr lang="en-US" altLang="zh-CN" sz="1400" dirty="0" smtClean="0"/>
                        <a:t>RFID</a:t>
                      </a:r>
                      <a:r>
                        <a:rPr lang="zh-CN" altLang="en-US" sz="1400" dirty="0" smtClean="0"/>
                        <a:t>安全门禁通道</a:t>
                      </a:r>
                      <a:endParaRPr lang="zh-CN" altLang="en-US" sz="1400" dirty="0">
                        <a:latin typeface="+mn-ea"/>
                        <a:ea typeface="+mn-ea"/>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阿法迪</a:t>
                      </a:r>
                    </a:p>
                    <a:p>
                      <a:pPr algn="ctr"/>
                      <a:endParaRPr lang="zh-CN" altLang="en-US" sz="1400" dirty="0"/>
                    </a:p>
                  </a:txBody>
                  <a:tcPr/>
                </a:tc>
                <a:tc>
                  <a:txBody>
                    <a:bodyPr/>
                    <a:lstStyle/>
                    <a:p>
                      <a:pPr algn="ctr"/>
                      <a:r>
                        <a:rPr lang="en-US" altLang="zh-CN" sz="1400" dirty="0" smtClean="0"/>
                        <a:t>25</a:t>
                      </a:r>
                      <a:endParaRPr lang="zh-CN" altLang="en-US" sz="1400" dirty="0"/>
                    </a:p>
                  </a:txBody>
                  <a:tcPr/>
                </a:tc>
              </a:tr>
              <a:tr h="503399">
                <a:tc>
                  <a:txBody>
                    <a:bodyPr/>
                    <a:lstStyle/>
                    <a:p>
                      <a:pPr algn="ctr"/>
                      <a:r>
                        <a:rPr lang="zh-CN" altLang="en-US" sz="1400" dirty="0" smtClean="0"/>
                        <a:t>移动盘点系统</a:t>
                      </a:r>
                      <a:endParaRPr lang="zh-CN" altLang="en-US" sz="1400" dirty="0">
                        <a:latin typeface="+mn-ea"/>
                        <a:ea typeface="+mn-ea"/>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dirty="0" smtClean="0"/>
                        <a:t>阿法迪</a:t>
                      </a:r>
                    </a:p>
                    <a:p>
                      <a:pPr algn="ctr"/>
                      <a:endParaRPr lang="zh-CN" altLang="en-US" sz="1400" dirty="0"/>
                    </a:p>
                  </a:txBody>
                  <a:tcPr/>
                </a:tc>
                <a:tc>
                  <a:txBody>
                    <a:bodyPr/>
                    <a:lstStyle/>
                    <a:p>
                      <a:pPr algn="ctr"/>
                      <a:r>
                        <a:rPr lang="en-US" altLang="zh-CN" sz="1400" dirty="0" smtClean="0"/>
                        <a:t>34</a:t>
                      </a:r>
                      <a:endParaRPr lang="zh-CN" altLang="en-US" sz="1400" dirty="0"/>
                    </a:p>
                  </a:txBody>
                  <a:tcPr/>
                </a:tc>
              </a:tr>
              <a:tr h="503399">
                <a:tc>
                  <a:txBody>
                    <a:bodyPr/>
                    <a:lstStyle/>
                    <a:p>
                      <a:pPr algn="ctr"/>
                      <a:r>
                        <a:rPr lang="zh-CN" altLang="en-US" sz="1400" dirty="0" smtClean="0">
                          <a:latin typeface="+mn-ea"/>
                          <a:ea typeface="+mn-ea"/>
                        </a:rPr>
                        <a:t>使用标签数量</a:t>
                      </a:r>
                      <a:endParaRPr lang="en-US" altLang="zh-CN" sz="1400" dirty="0" smtClean="0">
                        <a:latin typeface="+mn-ea"/>
                        <a:ea typeface="+mn-ea"/>
                      </a:endParaRPr>
                    </a:p>
                  </a:txBody>
                  <a:tcPr/>
                </a:tc>
                <a:tc>
                  <a:txBody>
                    <a:bodyPr/>
                    <a:lstStyle/>
                    <a:p>
                      <a:pPr algn="ctr"/>
                      <a:r>
                        <a:rPr lang="zh-CN" altLang="en-US" sz="1400" dirty="0" smtClean="0"/>
                        <a:t>欧姆龙、</a:t>
                      </a:r>
                      <a:r>
                        <a:rPr lang="en-US" altLang="zh-CN" sz="1400" dirty="0" smtClean="0"/>
                        <a:t>UPM</a:t>
                      </a:r>
                      <a:r>
                        <a:rPr lang="zh-CN" altLang="en-US" sz="1400" dirty="0" smtClean="0"/>
                        <a:t>、邦普</a:t>
                      </a:r>
                      <a:endParaRPr lang="zh-CN" altLang="en-US" sz="1400" dirty="0"/>
                    </a:p>
                  </a:txBody>
                  <a:tcPr/>
                </a:tc>
                <a:tc>
                  <a:txBody>
                    <a:bodyPr/>
                    <a:lstStyle/>
                    <a:p>
                      <a:pPr algn="ctr"/>
                      <a:r>
                        <a:rPr lang="en-US" altLang="zh-CN" sz="1400" dirty="0" smtClean="0"/>
                        <a:t>4886714</a:t>
                      </a:r>
                      <a:endParaRPr lang="zh-CN" altLang="en-US" sz="1400" dirty="0"/>
                    </a:p>
                  </a:txBody>
                  <a:tcPr/>
                </a:tc>
              </a:tr>
            </a:tbl>
          </a:graphicData>
        </a:graphic>
      </p:graphicFrame>
    </p:spTree>
    <p:extLst>
      <p:ext uri="{BB962C8B-B14F-4D97-AF65-F5344CB8AC3E}">
        <p14:creationId xmlns="" xmlns:p14="http://schemas.microsoft.com/office/powerpoint/2010/main" val="3428874042"/>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a:solidFill>
                  <a:schemeClr val="accent1">
                    <a:lumMod val="75000"/>
                  </a:schemeClr>
                </a:solidFill>
                <a:effectLst/>
              </a:rPr>
              <a:t>RFID</a:t>
            </a:r>
            <a:r>
              <a:rPr lang="zh-CN" altLang="en-US" sz="2500" dirty="0">
                <a:solidFill>
                  <a:schemeClr val="accent1">
                    <a:lumMod val="75000"/>
                  </a:schemeClr>
                </a:solidFill>
                <a:effectLst/>
              </a:rPr>
              <a:t>设备应用效果</a:t>
            </a:r>
            <a:endParaRPr lang="zh-CN" altLang="zh-CN" sz="2500" dirty="0">
              <a:solidFill>
                <a:schemeClr val="accent1">
                  <a:lumMod val="75000"/>
                </a:schemeClr>
              </a:solidFill>
              <a:effectLst/>
            </a:endParaRPr>
          </a:p>
        </p:txBody>
      </p:sp>
      <p:sp>
        <p:nvSpPr>
          <p:cNvPr id="5" name="矩形 4"/>
          <p:cNvSpPr/>
          <p:nvPr/>
        </p:nvSpPr>
        <p:spPr>
          <a:xfrm>
            <a:off x="0" y="6021288"/>
            <a:ext cx="9144000" cy="400110"/>
          </a:xfrm>
          <a:prstGeom prst="rect">
            <a:avLst/>
          </a:prstGeom>
        </p:spPr>
        <p:txBody>
          <a:bodyPr wrap="square">
            <a:spAutoFit/>
          </a:bodyPr>
          <a:lstStyle/>
          <a:p>
            <a:pPr algn="ctr"/>
            <a:r>
              <a:rPr lang="zh-CN" altLang="en-US" sz="2000" b="1" dirty="0" smtClean="0"/>
              <a:t>自助借还机使用效果</a:t>
            </a:r>
            <a:endParaRPr lang="zh-CN" altLang="en-US" sz="2000" b="1" dirty="0"/>
          </a:p>
        </p:txBody>
      </p:sp>
      <p:graphicFrame>
        <p:nvGraphicFramePr>
          <p:cNvPr id="3" name="表格 2"/>
          <p:cNvGraphicFramePr>
            <a:graphicFrameLocks noGrp="1"/>
          </p:cNvGraphicFramePr>
          <p:nvPr>
            <p:extLst>
              <p:ext uri="{D42A27DB-BD31-4B8C-83A1-F6EECF244321}">
                <p14:modId xmlns="" xmlns:p14="http://schemas.microsoft.com/office/powerpoint/2010/main" val="2717552726"/>
              </p:ext>
            </p:extLst>
          </p:nvPr>
        </p:nvGraphicFramePr>
        <p:xfrm>
          <a:off x="1403648" y="1988840"/>
          <a:ext cx="6120681" cy="2992828"/>
        </p:xfrm>
        <a:graphic>
          <a:graphicData uri="http://schemas.openxmlformats.org/drawingml/2006/table">
            <a:tbl>
              <a:tblPr firstRow="1" bandRow="1">
                <a:tableStyleId>{F5AB1C69-6EDB-4FF4-983F-18BD219EF322}</a:tableStyleId>
              </a:tblPr>
              <a:tblGrid>
                <a:gridCol w="1080120"/>
                <a:gridCol w="1656184"/>
                <a:gridCol w="2088232"/>
                <a:gridCol w="1296145"/>
              </a:tblGrid>
              <a:tr h="432048">
                <a:tc>
                  <a:txBody>
                    <a:bodyPr/>
                    <a:lstStyle/>
                    <a:p>
                      <a:endParaRPr lang="zh-CN" altLang="en-US" dirty="0"/>
                    </a:p>
                  </a:txBody>
                  <a:tcPr/>
                </a:tc>
                <a:tc>
                  <a:txBody>
                    <a:bodyPr/>
                    <a:lstStyle/>
                    <a:p>
                      <a:r>
                        <a:rPr lang="zh-CN" altLang="en-US" dirty="0" smtClean="0"/>
                        <a:t>年流通总人次</a:t>
                      </a:r>
                      <a:endParaRPr lang="zh-CN" altLang="en-US" dirty="0"/>
                    </a:p>
                  </a:txBody>
                  <a:tcPr/>
                </a:tc>
                <a:tc>
                  <a:txBody>
                    <a:bodyPr/>
                    <a:lstStyle/>
                    <a:p>
                      <a:r>
                        <a:rPr lang="zh-CN" altLang="en-US" dirty="0" smtClean="0"/>
                        <a:t>年自助借还总人次</a:t>
                      </a:r>
                      <a:endParaRPr lang="zh-CN" altLang="en-US" dirty="0"/>
                    </a:p>
                  </a:txBody>
                  <a:tcPr/>
                </a:tc>
                <a:tc>
                  <a:txBody>
                    <a:bodyPr/>
                    <a:lstStyle/>
                    <a:p>
                      <a:r>
                        <a:rPr lang="zh-CN" altLang="en-US" dirty="0" smtClean="0"/>
                        <a:t>占比</a:t>
                      </a:r>
                      <a:endParaRPr lang="zh-CN" altLang="en-US" dirty="0"/>
                    </a:p>
                  </a:txBody>
                  <a:tcPr/>
                </a:tc>
              </a:tr>
              <a:tr h="512156">
                <a:tc>
                  <a:txBody>
                    <a:bodyPr/>
                    <a:lstStyle/>
                    <a:p>
                      <a:r>
                        <a:rPr lang="en-US" altLang="zh-CN" dirty="0" smtClean="0"/>
                        <a:t>2012</a:t>
                      </a:r>
                      <a:r>
                        <a:rPr lang="zh-CN" altLang="en-US" dirty="0" smtClean="0"/>
                        <a:t>年</a:t>
                      </a:r>
                      <a:endParaRPr lang="zh-CN" altLang="en-US" dirty="0"/>
                    </a:p>
                  </a:txBody>
                  <a:tcPr/>
                </a:tc>
                <a:tc>
                  <a:txBody>
                    <a:bodyPr/>
                    <a:lstStyle/>
                    <a:p>
                      <a:r>
                        <a:rPr lang="en-US" altLang="zh-CN" dirty="0" smtClean="0"/>
                        <a:t>1,948,420</a:t>
                      </a:r>
                      <a:endParaRPr lang="zh-CN" altLang="en-US" dirty="0"/>
                    </a:p>
                  </a:txBody>
                  <a:tcPr/>
                </a:tc>
                <a:tc>
                  <a:txBody>
                    <a:bodyPr/>
                    <a:lstStyle/>
                    <a:p>
                      <a:r>
                        <a:rPr lang="en-US" altLang="zh-CN" dirty="0" smtClean="0"/>
                        <a:t>1,792,734</a:t>
                      </a:r>
                      <a:endParaRPr lang="zh-CN" altLang="en-US" dirty="0"/>
                    </a:p>
                  </a:txBody>
                  <a:tcPr/>
                </a:tc>
                <a:tc>
                  <a:txBody>
                    <a:bodyPr/>
                    <a:lstStyle/>
                    <a:p>
                      <a:r>
                        <a:rPr lang="en-US" altLang="zh-CN" dirty="0" smtClean="0"/>
                        <a:t>92%</a:t>
                      </a:r>
                      <a:endParaRPr lang="zh-CN" altLang="en-US" dirty="0"/>
                    </a:p>
                  </a:txBody>
                  <a:tcPr/>
                </a:tc>
              </a:tr>
              <a:tr h="512156">
                <a:tc>
                  <a:txBody>
                    <a:bodyPr/>
                    <a:lstStyle/>
                    <a:p>
                      <a:r>
                        <a:rPr lang="en-US" altLang="zh-CN" dirty="0" smtClean="0"/>
                        <a:t>2013</a:t>
                      </a:r>
                      <a:r>
                        <a:rPr lang="zh-CN" altLang="en-US" dirty="0" smtClean="0"/>
                        <a:t>年</a:t>
                      </a:r>
                      <a:endParaRPr lang="zh-CN" altLang="en-US" dirty="0"/>
                    </a:p>
                  </a:txBody>
                  <a:tcPr/>
                </a:tc>
                <a:tc>
                  <a:txBody>
                    <a:bodyPr/>
                    <a:lstStyle/>
                    <a:p>
                      <a:r>
                        <a:rPr lang="en-US" altLang="zh-CN" dirty="0" smtClean="0"/>
                        <a:t>2,159,230</a:t>
                      </a:r>
                      <a:endParaRPr lang="zh-CN" altLang="en-US" dirty="0"/>
                    </a:p>
                  </a:txBody>
                  <a:tcPr/>
                </a:tc>
                <a:tc>
                  <a:txBody>
                    <a:bodyPr/>
                    <a:lstStyle/>
                    <a:p>
                      <a:r>
                        <a:rPr lang="en-US" altLang="zh-CN" dirty="0" smtClean="0"/>
                        <a:t>2,012,836</a:t>
                      </a:r>
                      <a:endParaRPr lang="zh-CN" altLang="en-US" dirty="0"/>
                    </a:p>
                  </a:txBody>
                  <a:tcPr/>
                </a:tc>
                <a:tc>
                  <a:txBody>
                    <a:bodyPr/>
                    <a:lstStyle/>
                    <a:p>
                      <a:r>
                        <a:rPr lang="en-US" altLang="zh-CN" dirty="0" smtClean="0"/>
                        <a:t>93.2%</a:t>
                      </a:r>
                      <a:endParaRPr lang="zh-CN" altLang="en-US" dirty="0"/>
                    </a:p>
                  </a:txBody>
                  <a:tcPr/>
                </a:tc>
              </a:tr>
              <a:tr h="512156">
                <a:tc>
                  <a:txBody>
                    <a:bodyPr/>
                    <a:lstStyle/>
                    <a:p>
                      <a:r>
                        <a:rPr lang="en-US" altLang="zh-CN" dirty="0" smtClean="0"/>
                        <a:t>2014</a:t>
                      </a:r>
                      <a:r>
                        <a:rPr lang="zh-CN" altLang="en-US" dirty="0" smtClean="0"/>
                        <a:t>年</a:t>
                      </a:r>
                      <a:endParaRPr lang="zh-CN" altLang="en-US" dirty="0"/>
                    </a:p>
                  </a:txBody>
                  <a:tcPr/>
                </a:tc>
                <a:tc>
                  <a:txBody>
                    <a:bodyPr/>
                    <a:lstStyle/>
                    <a:p>
                      <a:r>
                        <a:rPr lang="en-US" altLang="zh-CN" dirty="0" smtClean="0"/>
                        <a:t>2,160,143</a:t>
                      </a:r>
                    </a:p>
                  </a:txBody>
                  <a:tcPr/>
                </a:tc>
                <a:tc>
                  <a:txBody>
                    <a:bodyPr/>
                    <a:lstStyle/>
                    <a:p>
                      <a:r>
                        <a:rPr lang="en-US" altLang="zh-CN" dirty="0" smtClean="0"/>
                        <a:t>2,012,862</a:t>
                      </a:r>
                      <a:endParaRPr lang="zh-CN" altLang="en-US" dirty="0"/>
                    </a:p>
                  </a:txBody>
                  <a:tcPr/>
                </a:tc>
                <a:tc>
                  <a:txBody>
                    <a:bodyPr/>
                    <a:lstStyle/>
                    <a:p>
                      <a:r>
                        <a:rPr lang="en-US" altLang="zh-CN" dirty="0" smtClean="0"/>
                        <a:t>93.2%</a:t>
                      </a:r>
                      <a:endParaRPr lang="zh-CN" altLang="en-US" dirty="0"/>
                    </a:p>
                  </a:txBody>
                  <a:tcPr/>
                </a:tc>
              </a:tr>
              <a:tr h="512156">
                <a:tc>
                  <a:txBody>
                    <a:bodyPr/>
                    <a:lstStyle/>
                    <a:p>
                      <a:r>
                        <a:rPr lang="en-US" altLang="zh-CN" dirty="0" smtClean="0"/>
                        <a:t>2015</a:t>
                      </a:r>
                      <a:r>
                        <a:rPr lang="zh-CN" altLang="en-US" dirty="0" smtClean="0"/>
                        <a:t>年</a:t>
                      </a:r>
                      <a:endParaRPr lang="zh-CN" altLang="en-US" dirty="0"/>
                    </a:p>
                  </a:txBody>
                  <a:tcPr/>
                </a:tc>
                <a:tc>
                  <a:txBody>
                    <a:bodyPr/>
                    <a:lstStyle/>
                    <a:p>
                      <a:r>
                        <a:rPr lang="en-US" altLang="zh-CN" dirty="0" smtClean="0"/>
                        <a:t>1,586,507</a:t>
                      </a:r>
                      <a:endParaRPr lang="zh-CN" altLang="en-US" dirty="0"/>
                    </a:p>
                  </a:txBody>
                  <a:tcPr/>
                </a:tc>
                <a:tc>
                  <a:txBody>
                    <a:bodyPr/>
                    <a:lstStyle/>
                    <a:p>
                      <a:r>
                        <a:rPr lang="en-US" altLang="zh-CN" dirty="0" smtClean="0"/>
                        <a:t>1,462,171</a:t>
                      </a:r>
                      <a:endParaRPr lang="zh-CN" altLang="en-US" dirty="0"/>
                    </a:p>
                  </a:txBody>
                  <a:tcPr/>
                </a:tc>
                <a:tc>
                  <a:txBody>
                    <a:bodyPr/>
                    <a:lstStyle/>
                    <a:p>
                      <a:r>
                        <a:rPr lang="en-US" altLang="zh-CN" dirty="0" smtClean="0"/>
                        <a:t>92.2%</a:t>
                      </a:r>
                      <a:endParaRPr lang="zh-CN" altLang="en-US" dirty="0"/>
                    </a:p>
                  </a:txBody>
                  <a:tcPr/>
                </a:tc>
              </a:tr>
              <a:tr h="512156">
                <a:tc>
                  <a:txBody>
                    <a:bodyPr/>
                    <a:lstStyle/>
                    <a:p>
                      <a:r>
                        <a:rPr lang="en-US" altLang="zh-CN" dirty="0" smtClean="0"/>
                        <a:t>2016</a:t>
                      </a:r>
                      <a:r>
                        <a:rPr lang="zh-CN" altLang="en-US" dirty="0" smtClean="0"/>
                        <a:t>年</a:t>
                      </a:r>
                      <a:endParaRPr lang="zh-CN" altLang="en-US" dirty="0"/>
                    </a:p>
                  </a:txBody>
                  <a:tcPr/>
                </a:tc>
                <a:tc>
                  <a:txBody>
                    <a:bodyPr/>
                    <a:lstStyle/>
                    <a:p>
                      <a:r>
                        <a:rPr lang="en-US" altLang="zh-CN" dirty="0" smtClean="0"/>
                        <a:t>1,542,361</a:t>
                      </a:r>
                      <a:endParaRPr lang="zh-CN" altLang="en-US" dirty="0"/>
                    </a:p>
                  </a:txBody>
                  <a:tcPr/>
                </a:tc>
                <a:tc>
                  <a:txBody>
                    <a:bodyPr/>
                    <a:lstStyle/>
                    <a:p>
                      <a:r>
                        <a:rPr lang="en-US" altLang="zh-CN" dirty="0" smtClean="0"/>
                        <a:t>1,403,002</a:t>
                      </a:r>
                      <a:endParaRPr lang="zh-CN" altLang="en-US" dirty="0"/>
                    </a:p>
                  </a:txBody>
                  <a:tcPr/>
                </a:tc>
                <a:tc>
                  <a:txBody>
                    <a:bodyPr/>
                    <a:lstStyle/>
                    <a:p>
                      <a:r>
                        <a:rPr lang="en-US" altLang="zh-CN" dirty="0" smtClean="0"/>
                        <a:t>90.9%</a:t>
                      </a:r>
                      <a:endParaRPr lang="zh-CN" altLang="en-US" dirty="0"/>
                    </a:p>
                  </a:txBody>
                  <a:tcPr/>
                </a:tc>
              </a:tr>
            </a:tbl>
          </a:graphicData>
        </a:graphic>
      </p:graphicFrame>
    </p:spTree>
    <p:extLst>
      <p:ext uri="{BB962C8B-B14F-4D97-AF65-F5344CB8AC3E}">
        <p14:creationId xmlns="" xmlns:p14="http://schemas.microsoft.com/office/powerpoint/2010/main" val="1925158347"/>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a:solidFill>
                  <a:schemeClr val="accent1">
                    <a:lumMod val="75000"/>
                  </a:schemeClr>
                </a:solidFill>
                <a:effectLst/>
              </a:rPr>
              <a:t>RFID</a:t>
            </a:r>
            <a:r>
              <a:rPr lang="zh-CN" altLang="en-US" sz="2500" dirty="0">
                <a:solidFill>
                  <a:schemeClr val="accent1">
                    <a:lumMod val="75000"/>
                  </a:schemeClr>
                </a:solidFill>
                <a:effectLst/>
              </a:rPr>
              <a:t>设备应用效果</a:t>
            </a:r>
            <a:endParaRPr lang="zh-CN" altLang="zh-CN" sz="2500" dirty="0">
              <a:solidFill>
                <a:schemeClr val="accent1">
                  <a:lumMod val="75000"/>
                </a:schemeClr>
              </a:solidFill>
              <a:effectLst/>
            </a:endParaRPr>
          </a:p>
        </p:txBody>
      </p:sp>
      <p:sp>
        <p:nvSpPr>
          <p:cNvPr id="5" name="矩形 4"/>
          <p:cNvSpPr/>
          <p:nvPr/>
        </p:nvSpPr>
        <p:spPr>
          <a:xfrm>
            <a:off x="0" y="6021288"/>
            <a:ext cx="9144000" cy="400110"/>
          </a:xfrm>
          <a:prstGeom prst="rect">
            <a:avLst/>
          </a:prstGeom>
        </p:spPr>
        <p:txBody>
          <a:bodyPr wrap="square">
            <a:spAutoFit/>
          </a:bodyPr>
          <a:lstStyle/>
          <a:p>
            <a:pPr algn="ctr"/>
            <a:r>
              <a:rPr lang="zh-CN" altLang="en-US" sz="2000" b="1" dirty="0" smtClean="0"/>
              <a:t>自助借还机使用效果</a:t>
            </a:r>
            <a:endParaRPr lang="zh-CN" altLang="en-US" sz="2000" b="1" dirty="0"/>
          </a:p>
        </p:txBody>
      </p:sp>
      <p:graphicFrame>
        <p:nvGraphicFramePr>
          <p:cNvPr id="3" name="表格 2"/>
          <p:cNvGraphicFramePr>
            <a:graphicFrameLocks noGrp="1"/>
          </p:cNvGraphicFramePr>
          <p:nvPr>
            <p:extLst>
              <p:ext uri="{D42A27DB-BD31-4B8C-83A1-F6EECF244321}">
                <p14:modId xmlns="" xmlns:p14="http://schemas.microsoft.com/office/powerpoint/2010/main" val="4068947867"/>
              </p:ext>
            </p:extLst>
          </p:nvPr>
        </p:nvGraphicFramePr>
        <p:xfrm>
          <a:off x="755576" y="1844826"/>
          <a:ext cx="7344816" cy="3242962"/>
        </p:xfrm>
        <a:graphic>
          <a:graphicData uri="http://schemas.openxmlformats.org/drawingml/2006/table">
            <a:tbl>
              <a:tblPr firstRow="1" bandRow="1">
                <a:tableStyleId>{F5AB1C69-6EDB-4FF4-983F-18BD219EF322}</a:tableStyleId>
              </a:tblPr>
              <a:tblGrid>
                <a:gridCol w="1008112"/>
                <a:gridCol w="1466771"/>
                <a:gridCol w="1995874"/>
                <a:gridCol w="1865947"/>
                <a:gridCol w="1008112"/>
              </a:tblGrid>
              <a:tr h="576062">
                <a:tc>
                  <a:txBody>
                    <a:bodyPr/>
                    <a:lstStyle/>
                    <a:p>
                      <a:endParaRPr lang="zh-CN" altLang="en-US" dirty="0"/>
                    </a:p>
                  </a:txBody>
                  <a:tcPr/>
                </a:tc>
                <a:tc>
                  <a:txBody>
                    <a:bodyPr/>
                    <a:lstStyle/>
                    <a:p>
                      <a:pPr algn="just"/>
                      <a:r>
                        <a:rPr lang="zh-CN" altLang="en-US" dirty="0" smtClean="0"/>
                        <a:t>年借还册次</a:t>
                      </a:r>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年人工借还册次</a:t>
                      </a:r>
                    </a:p>
                  </a:txBody>
                  <a:tcPr/>
                </a:tc>
                <a:tc>
                  <a:txBody>
                    <a:bodyPr/>
                    <a:lstStyle/>
                    <a:p>
                      <a:r>
                        <a:rPr lang="zh-CN" altLang="en-US" dirty="0" smtClean="0"/>
                        <a:t>年自助借还册次</a:t>
                      </a:r>
                      <a:endParaRPr lang="zh-CN" altLang="en-US" dirty="0"/>
                    </a:p>
                  </a:txBody>
                  <a:tcPr/>
                </a:tc>
                <a:tc>
                  <a:txBody>
                    <a:bodyPr/>
                    <a:lstStyle/>
                    <a:p>
                      <a:r>
                        <a:rPr lang="zh-CN" altLang="en-US" dirty="0" smtClean="0"/>
                        <a:t>占比</a:t>
                      </a:r>
                      <a:endParaRPr lang="zh-CN" altLang="en-US" dirty="0"/>
                    </a:p>
                  </a:txBody>
                  <a:tcPr/>
                </a:tc>
              </a:tr>
              <a:tr h="533380">
                <a:tc>
                  <a:txBody>
                    <a:bodyPr/>
                    <a:lstStyle/>
                    <a:p>
                      <a:r>
                        <a:rPr lang="en-US" altLang="zh-CN" dirty="0" smtClean="0"/>
                        <a:t>2012</a:t>
                      </a:r>
                      <a:r>
                        <a:rPr lang="zh-CN" altLang="en-US" dirty="0" smtClean="0"/>
                        <a:t>年</a:t>
                      </a:r>
                      <a:endParaRPr lang="zh-CN" altLang="en-US" dirty="0"/>
                    </a:p>
                  </a:txBody>
                  <a:tcPr/>
                </a:tc>
                <a:tc>
                  <a:txBody>
                    <a:bodyPr/>
                    <a:lstStyle/>
                    <a:p>
                      <a:r>
                        <a:rPr lang="en-US" altLang="zh-CN" dirty="0" smtClean="0"/>
                        <a:t>6,209,262</a:t>
                      </a:r>
                      <a:endParaRPr lang="zh-CN" altLang="en-US" dirty="0"/>
                    </a:p>
                  </a:txBody>
                  <a:tcPr/>
                </a:tc>
                <a:tc>
                  <a:txBody>
                    <a:bodyPr/>
                    <a:lstStyle/>
                    <a:p>
                      <a:r>
                        <a:rPr lang="en-US" altLang="zh-CN" dirty="0" smtClean="0"/>
                        <a:t>903,728</a:t>
                      </a:r>
                      <a:endParaRPr lang="zh-CN" altLang="en-US" dirty="0"/>
                    </a:p>
                  </a:txBody>
                  <a:tcPr/>
                </a:tc>
                <a:tc>
                  <a:txBody>
                    <a:bodyPr/>
                    <a:lstStyle/>
                    <a:p>
                      <a:r>
                        <a:rPr lang="en-US" altLang="zh-CN" dirty="0" smtClean="0"/>
                        <a:t>5,305,534</a:t>
                      </a:r>
                      <a:endParaRPr lang="zh-CN" altLang="en-US" dirty="0"/>
                    </a:p>
                  </a:txBody>
                  <a:tcPr/>
                </a:tc>
                <a:tc>
                  <a:txBody>
                    <a:bodyPr/>
                    <a:lstStyle/>
                    <a:p>
                      <a:r>
                        <a:rPr lang="en-US" altLang="zh-CN" dirty="0" smtClean="0"/>
                        <a:t>85.4%</a:t>
                      </a:r>
                      <a:endParaRPr lang="zh-CN" altLang="en-US" dirty="0"/>
                    </a:p>
                  </a:txBody>
                  <a:tcPr/>
                </a:tc>
              </a:tr>
              <a:tr h="533380">
                <a:tc>
                  <a:txBody>
                    <a:bodyPr/>
                    <a:lstStyle/>
                    <a:p>
                      <a:r>
                        <a:rPr lang="en-US" altLang="zh-CN" dirty="0" smtClean="0"/>
                        <a:t>2013</a:t>
                      </a:r>
                      <a:r>
                        <a:rPr lang="zh-CN" altLang="en-US" dirty="0" smtClean="0"/>
                        <a:t>年</a:t>
                      </a:r>
                      <a:endParaRPr lang="zh-CN" altLang="en-US" dirty="0"/>
                    </a:p>
                  </a:txBody>
                  <a:tcPr/>
                </a:tc>
                <a:tc>
                  <a:txBody>
                    <a:bodyPr/>
                    <a:lstStyle/>
                    <a:p>
                      <a:r>
                        <a:rPr lang="en-US" altLang="zh-CN" dirty="0" smtClean="0"/>
                        <a:t>7,836,675</a:t>
                      </a:r>
                      <a:endParaRPr lang="zh-CN" altLang="en-US" dirty="0"/>
                    </a:p>
                  </a:txBody>
                  <a:tcPr/>
                </a:tc>
                <a:tc>
                  <a:txBody>
                    <a:bodyPr/>
                    <a:lstStyle/>
                    <a:p>
                      <a:r>
                        <a:rPr lang="en-US" altLang="zh-CN" dirty="0" smtClean="0"/>
                        <a:t>1,134,964</a:t>
                      </a:r>
                      <a:endParaRPr lang="zh-CN" altLang="en-US" dirty="0"/>
                    </a:p>
                  </a:txBody>
                  <a:tcPr/>
                </a:tc>
                <a:tc>
                  <a:txBody>
                    <a:bodyPr/>
                    <a:lstStyle/>
                    <a:p>
                      <a:r>
                        <a:rPr lang="en-US" altLang="zh-CN" dirty="0" smtClean="0"/>
                        <a:t>6,701,711</a:t>
                      </a:r>
                      <a:endParaRPr lang="zh-CN" altLang="en-US" dirty="0"/>
                    </a:p>
                  </a:txBody>
                  <a:tcPr/>
                </a:tc>
                <a:tc>
                  <a:txBody>
                    <a:bodyPr/>
                    <a:lstStyle/>
                    <a:p>
                      <a:r>
                        <a:rPr lang="en-US" altLang="zh-CN" dirty="0" smtClean="0"/>
                        <a:t>85.5%</a:t>
                      </a:r>
                      <a:endParaRPr lang="zh-CN" altLang="en-US" dirty="0"/>
                    </a:p>
                  </a:txBody>
                  <a:tcPr/>
                </a:tc>
              </a:tr>
              <a:tr h="533380">
                <a:tc>
                  <a:txBody>
                    <a:bodyPr/>
                    <a:lstStyle/>
                    <a:p>
                      <a:r>
                        <a:rPr lang="en-US" altLang="zh-CN" dirty="0" smtClean="0"/>
                        <a:t>2014</a:t>
                      </a:r>
                      <a:r>
                        <a:rPr lang="zh-CN" altLang="en-US" dirty="0" smtClean="0"/>
                        <a:t>年</a:t>
                      </a:r>
                      <a:endParaRPr lang="zh-CN" altLang="en-US" dirty="0"/>
                    </a:p>
                  </a:txBody>
                  <a:tcPr/>
                </a:tc>
                <a:tc>
                  <a:txBody>
                    <a:bodyPr/>
                    <a:lstStyle/>
                    <a:p>
                      <a:r>
                        <a:rPr lang="en-US" altLang="zh-CN" dirty="0" smtClean="0"/>
                        <a:t>7,488,996</a:t>
                      </a:r>
                      <a:endParaRPr lang="zh-CN" altLang="en-US" dirty="0"/>
                    </a:p>
                  </a:txBody>
                  <a:tcPr/>
                </a:tc>
                <a:tc>
                  <a:txBody>
                    <a:bodyPr/>
                    <a:lstStyle/>
                    <a:p>
                      <a:r>
                        <a:rPr lang="en-US" altLang="zh-CN" dirty="0" smtClean="0"/>
                        <a:t>1,147,454</a:t>
                      </a:r>
                      <a:endParaRPr lang="zh-CN" altLang="en-US" dirty="0"/>
                    </a:p>
                  </a:txBody>
                  <a:tcPr/>
                </a:tc>
                <a:tc>
                  <a:txBody>
                    <a:bodyPr/>
                    <a:lstStyle/>
                    <a:p>
                      <a:r>
                        <a:rPr lang="en-US" altLang="zh-CN" dirty="0" smtClean="0"/>
                        <a:t>6,341,542</a:t>
                      </a:r>
                      <a:endParaRPr lang="zh-CN" altLang="en-US" dirty="0"/>
                    </a:p>
                  </a:txBody>
                  <a:tcPr/>
                </a:tc>
                <a:tc>
                  <a:txBody>
                    <a:bodyPr/>
                    <a:lstStyle/>
                    <a:p>
                      <a:r>
                        <a:rPr lang="en-US" altLang="zh-CN" dirty="0" smtClean="0"/>
                        <a:t>84.7%</a:t>
                      </a:r>
                      <a:endParaRPr lang="zh-CN" altLang="en-US" dirty="0"/>
                    </a:p>
                  </a:txBody>
                  <a:tcPr/>
                </a:tc>
              </a:tr>
              <a:tr h="533380">
                <a:tc>
                  <a:txBody>
                    <a:bodyPr/>
                    <a:lstStyle/>
                    <a:p>
                      <a:r>
                        <a:rPr lang="en-US" altLang="zh-CN" dirty="0" smtClean="0"/>
                        <a:t>2015</a:t>
                      </a:r>
                      <a:r>
                        <a:rPr lang="zh-CN" altLang="en-US" dirty="0" smtClean="0"/>
                        <a:t>年</a:t>
                      </a:r>
                      <a:endParaRPr lang="zh-CN" altLang="en-US" dirty="0"/>
                    </a:p>
                  </a:txBody>
                  <a:tcPr/>
                </a:tc>
                <a:tc>
                  <a:txBody>
                    <a:bodyPr/>
                    <a:lstStyle/>
                    <a:p>
                      <a:r>
                        <a:rPr lang="en-US" altLang="zh-CN" dirty="0" smtClean="0"/>
                        <a:t>5,930,386</a:t>
                      </a:r>
                      <a:endParaRPr lang="zh-CN" altLang="en-US" dirty="0"/>
                    </a:p>
                  </a:txBody>
                  <a:tcPr/>
                </a:tc>
                <a:tc>
                  <a:txBody>
                    <a:bodyPr/>
                    <a:lstStyle/>
                    <a:p>
                      <a:r>
                        <a:rPr lang="en-US" altLang="zh-CN" dirty="0" smtClean="0"/>
                        <a:t>649,252</a:t>
                      </a:r>
                      <a:endParaRPr lang="zh-CN" altLang="en-US" dirty="0"/>
                    </a:p>
                  </a:txBody>
                  <a:tcPr/>
                </a:tc>
                <a:tc>
                  <a:txBody>
                    <a:bodyPr/>
                    <a:lstStyle/>
                    <a:p>
                      <a:r>
                        <a:rPr lang="en-US" altLang="zh-CN" dirty="0" smtClean="0"/>
                        <a:t>5,281,134</a:t>
                      </a:r>
                      <a:endParaRPr lang="zh-CN" altLang="en-US" dirty="0"/>
                    </a:p>
                  </a:txBody>
                  <a:tcPr/>
                </a:tc>
                <a:tc>
                  <a:txBody>
                    <a:bodyPr/>
                    <a:lstStyle/>
                    <a:p>
                      <a:r>
                        <a:rPr lang="en-US" altLang="zh-CN" dirty="0" smtClean="0"/>
                        <a:t>89.5%</a:t>
                      </a:r>
                      <a:endParaRPr lang="zh-CN" altLang="en-US" dirty="0"/>
                    </a:p>
                  </a:txBody>
                  <a:tcPr/>
                </a:tc>
              </a:tr>
              <a:tr h="533380">
                <a:tc>
                  <a:txBody>
                    <a:bodyPr/>
                    <a:lstStyle/>
                    <a:p>
                      <a:r>
                        <a:rPr lang="en-US" altLang="zh-CN" dirty="0" smtClean="0"/>
                        <a:t>2016</a:t>
                      </a:r>
                      <a:r>
                        <a:rPr lang="zh-CN" altLang="en-US" dirty="0" smtClean="0"/>
                        <a:t>年</a:t>
                      </a:r>
                      <a:endParaRPr lang="zh-CN" altLang="en-US" dirty="0"/>
                    </a:p>
                  </a:txBody>
                  <a:tcPr/>
                </a:tc>
                <a:tc>
                  <a:txBody>
                    <a:bodyPr/>
                    <a:lstStyle/>
                    <a:p>
                      <a:r>
                        <a:rPr lang="en-US" altLang="zh-CN" dirty="0" smtClean="0"/>
                        <a:t>6,371,223</a:t>
                      </a:r>
                      <a:endParaRPr lang="zh-CN" altLang="en-US" dirty="0"/>
                    </a:p>
                  </a:txBody>
                  <a:tcPr/>
                </a:tc>
                <a:tc>
                  <a:txBody>
                    <a:bodyPr/>
                    <a:lstStyle/>
                    <a:p>
                      <a:r>
                        <a:rPr lang="en-US" altLang="zh-CN" dirty="0" smtClean="0"/>
                        <a:t>586,201</a:t>
                      </a:r>
                      <a:endParaRPr lang="zh-CN" altLang="en-US" dirty="0"/>
                    </a:p>
                  </a:txBody>
                  <a:tcPr/>
                </a:tc>
                <a:tc>
                  <a:txBody>
                    <a:bodyPr/>
                    <a:lstStyle/>
                    <a:p>
                      <a:r>
                        <a:rPr lang="en-US" altLang="zh-CN" dirty="0" smtClean="0"/>
                        <a:t>5,785,022</a:t>
                      </a:r>
                      <a:endParaRPr lang="zh-CN" altLang="en-US" dirty="0"/>
                    </a:p>
                  </a:txBody>
                  <a:tcPr/>
                </a:tc>
                <a:tc>
                  <a:txBody>
                    <a:bodyPr/>
                    <a:lstStyle/>
                    <a:p>
                      <a:r>
                        <a:rPr lang="en-US" altLang="zh-CN" dirty="0" smtClean="0"/>
                        <a:t>90.8%</a:t>
                      </a:r>
                      <a:endParaRPr lang="zh-CN" altLang="en-US" dirty="0"/>
                    </a:p>
                  </a:txBody>
                  <a:tcPr/>
                </a:tc>
              </a:tr>
            </a:tbl>
          </a:graphicData>
        </a:graphic>
      </p:graphicFrame>
    </p:spTree>
    <p:extLst>
      <p:ext uri="{BB962C8B-B14F-4D97-AF65-F5344CB8AC3E}">
        <p14:creationId xmlns="" xmlns:p14="http://schemas.microsoft.com/office/powerpoint/2010/main" val="2656776444"/>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a:solidFill>
                  <a:schemeClr val="accent1">
                    <a:lumMod val="75000"/>
                  </a:schemeClr>
                </a:solidFill>
                <a:effectLst/>
              </a:rPr>
              <a:t>RFID</a:t>
            </a:r>
            <a:r>
              <a:rPr lang="zh-CN" altLang="en-US" sz="2500" dirty="0">
                <a:solidFill>
                  <a:schemeClr val="accent1">
                    <a:lumMod val="75000"/>
                  </a:schemeClr>
                </a:solidFill>
                <a:effectLst/>
              </a:rPr>
              <a:t>设备应用效果</a:t>
            </a:r>
            <a:endParaRPr lang="zh-CN" altLang="zh-CN" sz="2500" dirty="0">
              <a:solidFill>
                <a:schemeClr val="accent1">
                  <a:lumMod val="75000"/>
                </a:schemeClr>
              </a:solidFill>
              <a:effectLst/>
            </a:endParaRPr>
          </a:p>
        </p:txBody>
      </p:sp>
      <p:sp>
        <p:nvSpPr>
          <p:cNvPr id="5" name="矩形 4"/>
          <p:cNvSpPr/>
          <p:nvPr/>
        </p:nvSpPr>
        <p:spPr>
          <a:xfrm>
            <a:off x="0" y="6093296"/>
            <a:ext cx="9144000" cy="400110"/>
          </a:xfrm>
          <a:prstGeom prst="rect">
            <a:avLst/>
          </a:prstGeom>
        </p:spPr>
        <p:txBody>
          <a:bodyPr wrap="square">
            <a:spAutoFit/>
          </a:bodyPr>
          <a:lstStyle/>
          <a:p>
            <a:pPr algn="ctr"/>
            <a:r>
              <a:rPr lang="zh-CN" altLang="en-US" sz="2000" b="1" dirty="0" smtClean="0"/>
              <a:t>智能书架使用效果</a:t>
            </a:r>
            <a:endParaRPr lang="zh-CN" altLang="en-US" sz="2000" b="1" dirty="0"/>
          </a:p>
        </p:txBody>
      </p:sp>
      <p:sp>
        <p:nvSpPr>
          <p:cNvPr id="6" name="矩形 5"/>
          <p:cNvSpPr/>
          <p:nvPr/>
        </p:nvSpPr>
        <p:spPr>
          <a:xfrm>
            <a:off x="770335" y="3885209"/>
            <a:ext cx="2472928" cy="2092325"/>
          </a:xfrm>
          <a:prstGeom prst="rect">
            <a:avLst/>
          </a:prstGeom>
          <a:solidFill>
            <a:schemeClr val="bg2">
              <a:lumMod val="5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方正姚体" charset="0"/>
              <a:ea typeface="方正姚体" charset="0"/>
            </a:endParaRPr>
          </a:p>
        </p:txBody>
      </p:sp>
      <p:sp>
        <p:nvSpPr>
          <p:cNvPr id="7" name="矩形 6"/>
          <p:cNvSpPr/>
          <p:nvPr/>
        </p:nvSpPr>
        <p:spPr>
          <a:xfrm>
            <a:off x="3306366" y="1702396"/>
            <a:ext cx="2471738" cy="2093912"/>
          </a:xfrm>
          <a:prstGeom prst="rect">
            <a:avLst/>
          </a:prstGeom>
          <a:solidFill>
            <a:schemeClr val="accent3">
              <a:lumMod val="7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方正姚体" charset="0"/>
              <a:ea typeface="方正姚体" charset="0"/>
            </a:endParaRPr>
          </a:p>
        </p:txBody>
      </p:sp>
      <p:sp>
        <p:nvSpPr>
          <p:cNvPr id="8" name="矩形 7"/>
          <p:cNvSpPr/>
          <p:nvPr/>
        </p:nvSpPr>
        <p:spPr>
          <a:xfrm>
            <a:off x="5841206" y="3885209"/>
            <a:ext cx="2472929" cy="2092325"/>
          </a:xfrm>
          <a:prstGeom prst="rect">
            <a:avLst/>
          </a:prstGeom>
          <a:solidFill>
            <a:schemeClr val="bg1">
              <a:lumMod val="5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方正姚体" charset="0"/>
              <a:ea typeface="方正姚体" charset="0"/>
            </a:endParaRPr>
          </a:p>
        </p:txBody>
      </p:sp>
      <p:sp>
        <p:nvSpPr>
          <p:cNvPr id="9" name="文本框 10"/>
          <p:cNvSpPr txBox="1">
            <a:spLocks noChangeArrowheads="1"/>
          </p:cNvSpPr>
          <p:nvPr/>
        </p:nvSpPr>
        <p:spPr bwMode="auto">
          <a:xfrm>
            <a:off x="1421606" y="3872509"/>
            <a:ext cx="142539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altLang="zh-CN" sz="4800" b="1">
                <a:solidFill>
                  <a:schemeClr val="bg1"/>
                </a:solidFill>
                <a:latin typeface="方正姚体" pitchFamily="2" charset="-122"/>
                <a:ea typeface="方正姚体" pitchFamily="2" charset="-122"/>
              </a:rPr>
              <a:t>72节</a:t>
            </a:r>
          </a:p>
        </p:txBody>
      </p:sp>
      <p:sp>
        <p:nvSpPr>
          <p:cNvPr id="10" name="文本框 11"/>
          <p:cNvSpPr txBox="1">
            <a:spLocks noChangeArrowheads="1"/>
          </p:cNvSpPr>
          <p:nvPr/>
        </p:nvSpPr>
        <p:spPr bwMode="auto">
          <a:xfrm>
            <a:off x="3523060" y="1916708"/>
            <a:ext cx="2206053"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altLang="zh-CN" sz="4000" b="1">
                <a:solidFill>
                  <a:schemeClr val="bg1"/>
                </a:solidFill>
                <a:latin typeface="方正姚体" pitchFamily="2" charset="-122"/>
                <a:ea typeface="方正姚体" pitchFamily="2" charset="-122"/>
              </a:rPr>
              <a:t>13.56Mhz</a:t>
            </a:r>
          </a:p>
        </p:txBody>
      </p:sp>
      <p:sp>
        <p:nvSpPr>
          <p:cNvPr id="11" name="文本框 12"/>
          <p:cNvSpPr txBox="1">
            <a:spLocks noChangeArrowheads="1"/>
          </p:cNvSpPr>
          <p:nvPr/>
        </p:nvSpPr>
        <p:spPr bwMode="auto">
          <a:xfrm>
            <a:off x="6515100" y="3885208"/>
            <a:ext cx="1471878"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altLang="zh-CN" sz="4000" b="1" dirty="0" smtClean="0">
                <a:solidFill>
                  <a:schemeClr val="bg1"/>
                </a:solidFill>
                <a:latin typeface="方正姚体" pitchFamily="2" charset="-122"/>
                <a:ea typeface="方正姚体" pitchFamily="2" charset="-122"/>
              </a:rPr>
              <a:t>2万册</a:t>
            </a:r>
            <a:endParaRPr lang="en-US" altLang="zh-CN" sz="4000" b="1" dirty="0">
              <a:solidFill>
                <a:schemeClr val="bg1"/>
              </a:solidFill>
              <a:latin typeface="方正姚体" pitchFamily="2" charset="-122"/>
              <a:ea typeface="方正姚体" pitchFamily="2" charset="-122"/>
            </a:endParaRPr>
          </a:p>
        </p:txBody>
      </p:sp>
      <p:sp>
        <p:nvSpPr>
          <p:cNvPr id="12" name="文本框 13"/>
          <p:cNvSpPr txBox="1">
            <a:spLocks noChangeArrowheads="1"/>
          </p:cNvSpPr>
          <p:nvPr/>
        </p:nvSpPr>
        <p:spPr bwMode="auto">
          <a:xfrm>
            <a:off x="1043608" y="4581128"/>
            <a:ext cx="2164556"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b="1" dirty="0">
                <a:solidFill>
                  <a:srgbClr val="FEFEFE"/>
                </a:solidFill>
                <a:latin typeface="方正姚体" pitchFamily="2" charset="-122"/>
                <a:ea typeface="方正姚体" pitchFamily="2" charset="-122"/>
              </a:rPr>
              <a:t>智能书架技术</a:t>
            </a:r>
          </a:p>
          <a:p>
            <a:pPr>
              <a:lnSpc>
                <a:spcPct val="150000"/>
              </a:lnSpc>
            </a:pPr>
            <a:r>
              <a:rPr lang="zh-CN" altLang="en-US" sz="1400" dirty="0" smtClean="0">
                <a:solidFill>
                  <a:srgbClr val="FEFEFE"/>
                </a:solidFill>
                <a:latin typeface="方正姚体" pitchFamily="2" charset="-122"/>
                <a:ea typeface="方正姚体" pitchFamily="2" charset="-122"/>
              </a:rPr>
              <a:t>在科技分馆</a:t>
            </a:r>
            <a:r>
              <a:rPr lang="en-US" altLang="zh-CN" sz="1400" dirty="0" smtClean="0">
                <a:solidFill>
                  <a:srgbClr val="FEFEFE"/>
                </a:solidFill>
                <a:latin typeface="方正姚体" pitchFamily="2" charset="-122"/>
                <a:ea typeface="方正姚体" pitchFamily="2" charset="-122"/>
              </a:rPr>
              <a:t>7</a:t>
            </a:r>
            <a:r>
              <a:rPr lang="zh-CN" altLang="en-US" sz="1400" dirty="0" smtClean="0">
                <a:solidFill>
                  <a:srgbClr val="FEFEFE"/>
                </a:solidFill>
                <a:latin typeface="方正姚体" pitchFamily="2" charset="-122"/>
                <a:ea typeface="方正姚体" pitchFamily="2" charset="-122"/>
              </a:rPr>
              <a:t>层（</a:t>
            </a:r>
            <a:r>
              <a:rPr lang="zh-CN" altLang="en-US" sz="1400" dirty="0">
                <a:solidFill>
                  <a:srgbClr val="FEFEFE"/>
                </a:solidFill>
                <a:latin typeface="方正姚体" pitchFamily="2" charset="-122"/>
                <a:ea typeface="方正姚体" pitchFamily="2" charset="-122"/>
              </a:rPr>
              <a:t>区域）采用智能书架管理在架馆藏资源。</a:t>
            </a:r>
            <a:endParaRPr lang="en-US" altLang="zh-CN" sz="1400" dirty="0">
              <a:solidFill>
                <a:srgbClr val="FEFEFE"/>
              </a:solidFill>
              <a:latin typeface="方正姚体" pitchFamily="2" charset="-122"/>
              <a:ea typeface="方正姚体" pitchFamily="2" charset="-122"/>
            </a:endParaRPr>
          </a:p>
        </p:txBody>
      </p:sp>
      <p:sp>
        <p:nvSpPr>
          <p:cNvPr id="13" name="文本框 14"/>
          <p:cNvSpPr txBox="1">
            <a:spLocks noChangeArrowheads="1"/>
          </p:cNvSpPr>
          <p:nvPr/>
        </p:nvSpPr>
        <p:spPr bwMode="auto">
          <a:xfrm>
            <a:off x="3569494" y="2675534"/>
            <a:ext cx="2126456" cy="1025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EFEFE"/>
                </a:solidFill>
                <a:latin typeface="方正姚体" pitchFamily="2" charset="-122"/>
                <a:ea typeface="方正姚体" pitchFamily="2" charset="-122"/>
              </a:rPr>
              <a:t>应用频段</a:t>
            </a:r>
          </a:p>
          <a:p>
            <a:pPr>
              <a:lnSpc>
                <a:spcPct val="150000"/>
              </a:lnSpc>
            </a:pPr>
            <a:r>
              <a:rPr lang="en-US" altLang="zh-CN" sz="1400" dirty="0" err="1">
                <a:solidFill>
                  <a:srgbClr val="FEFEFE"/>
                </a:solidFill>
                <a:latin typeface="方正姚体" pitchFamily="2" charset="-122"/>
                <a:ea typeface="方正姚体" pitchFamily="2" charset="-122"/>
              </a:rPr>
              <a:t>馆内智能书架均采用</a:t>
            </a:r>
            <a:r>
              <a:rPr lang="en-US" altLang="zh-CN" sz="1400" dirty="0" err="1">
                <a:solidFill>
                  <a:srgbClr val="FEFEFE"/>
                </a:solidFill>
                <a:latin typeface="方正姚体" pitchFamily="2" charset="-122"/>
                <a:ea typeface="方正姚体" pitchFamily="2" charset="-122"/>
                <a:sym typeface="Arial" pitchFamily="34" charset="0"/>
              </a:rPr>
              <a:t>典型</a:t>
            </a:r>
            <a:r>
              <a:rPr lang="en-US" altLang="zh-CN" sz="1400" dirty="0" err="1">
                <a:solidFill>
                  <a:srgbClr val="FEFEFE"/>
                </a:solidFill>
                <a:latin typeface="方正姚体" pitchFamily="2" charset="-122"/>
                <a:ea typeface="方正姚体" pitchFamily="2" charset="-122"/>
              </a:rPr>
              <a:t>高频工作频率</a:t>
            </a:r>
            <a:r>
              <a:rPr lang="en-US" altLang="zh-CN" sz="1400" dirty="0">
                <a:solidFill>
                  <a:srgbClr val="FEFEFE"/>
                </a:solidFill>
                <a:latin typeface="方正姚体" pitchFamily="2" charset="-122"/>
                <a:ea typeface="方正姚体" pitchFamily="2" charset="-122"/>
              </a:rPr>
              <a:t>。</a:t>
            </a:r>
          </a:p>
        </p:txBody>
      </p:sp>
      <p:sp>
        <p:nvSpPr>
          <p:cNvPr id="14" name="文本框 15"/>
          <p:cNvSpPr txBox="1">
            <a:spLocks noChangeArrowheads="1"/>
          </p:cNvSpPr>
          <p:nvPr/>
        </p:nvSpPr>
        <p:spPr bwMode="auto">
          <a:xfrm>
            <a:off x="6105525" y="4682134"/>
            <a:ext cx="2028825" cy="13388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EFEFE"/>
                </a:solidFill>
                <a:latin typeface="方正姚体" pitchFamily="2" charset="-122"/>
                <a:ea typeface="方正姚体" pitchFamily="2" charset="-122"/>
              </a:rPr>
              <a:t>流通馆藏</a:t>
            </a:r>
            <a:endParaRPr lang="zh-CN" altLang="en-US" sz="1100" b="1" dirty="0">
              <a:solidFill>
                <a:srgbClr val="FEFEFE"/>
              </a:solidFill>
              <a:latin typeface="方正姚体" pitchFamily="2" charset="-122"/>
              <a:ea typeface="方正姚体" pitchFamily="2" charset="-122"/>
            </a:endParaRPr>
          </a:p>
          <a:p>
            <a:pPr>
              <a:lnSpc>
                <a:spcPct val="150000"/>
              </a:lnSpc>
            </a:pPr>
            <a:r>
              <a:rPr lang="zh-CN" altLang="en-US" sz="1400" dirty="0">
                <a:solidFill>
                  <a:srgbClr val="FEFEFE"/>
                </a:solidFill>
                <a:latin typeface="方正姚体" pitchFamily="2" charset="-122"/>
                <a:ea typeface="方正姚体" pitchFamily="2" charset="-122"/>
              </a:rPr>
              <a:t>截止开馆当日，在架图书已</a:t>
            </a:r>
            <a:r>
              <a:rPr lang="zh-CN" altLang="en-US" sz="1400" dirty="0" smtClean="0">
                <a:solidFill>
                  <a:srgbClr val="FEFEFE"/>
                </a:solidFill>
                <a:latin typeface="方正姚体" pitchFamily="2" charset="-122"/>
                <a:ea typeface="方正姚体" pitchFamily="2" charset="-122"/>
              </a:rPr>
              <a:t>达</a:t>
            </a:r>
            <a:r>
              <a:rPr lang="en-US" altLang="zh-CN" sz="1400" dirty="0" smtClean="0">
                <a:solidFill>
                  <a:srgbClr val="FEFEFE"/>
                </a:solidFill>
                <a:latin typeface="方正姚体" pitchFamily="2" charset="-122"/>
                <a:ea typeface="方正姚体" pitchFamily="2" charset="-122"/>
              </a:rPr>
              <a:t>2</a:t>
            </a:r>
            <a:r>
              <a:rPr lang="zh-CN" altLang="en-US" sz="1400" dirty="0" smtClean="0">
                <a:solidFill>
                  <a:srgbClr val="FEFEFE"/>
                </a:solidFill>
                <a:latin typeface="方正姚体" pitchFamily="2" charset="-122"/>
                <a:ea typeface="方正姚体" pitchFamily="2" charset="-122"/>
              </a:rPr>
              <a:t>万</a:t>
            </a:r>
            <a:r>
              <a:rPr lang="zh-CN" altLang="en-US" sz="1400" dirty="0">
                <a:solidFill>
                  <a:srgbClr val="FEFEFE"/>
                </a:solidFill>
                <a:latin typeface="方正姚体" pitchFamily="2" charset="-122"/>
                <a:ea typeface="方正姚体" pitchFamily="2" charset="-122"/>
              </a:rPr>
              <a:t>册，后续保持每年持续增长。</a:t>
            </a:r>
          </a:p>
        </p:txBody>
      </p:sp>
      <p:pic>
        <p:nvPicPr>
          <p:cNvPr id="15" name="图片 16" descr="滨江2"/>
          <p:cNvPicPr preferRelativeResize="0">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9144" y="1700808"/>
            <a:ext cx="2474119" cy="209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图片 17" descr="滨江3"/>
          <p:cNvPicPr preferRelativeResize="0">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11129" y="3883621"/>
            <a:ext cx="2472928" cy="2093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图片 18" descr="滨江4"/>
          <p:cNvPicPr preferRelativeResize="0">
            <a:picLocks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834062" y="1700808"/>
            <a:ext cx="2472929" cy="209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494820606"/>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a:solidFill>
                  <a:schemeClr val="accent1">
                    <a:lumMod val="75000"/>
                  </a:schemeClr>
                </a:solidFill>
                <a:effectLst/>
              </a:rPr>
              <a:t>RFID</a:t>
            </a:r>
            <a:r>
              <a:rPr lang="zh-CN" altLang="en-US" sz="2500" dirty="0">
                <a:solidFill>
                  <a:schemeClr val="accent1">
                    <a:lumMod val="75000"/>
                  </a:schemeClr>
                </a:solidFill>
                <a:effectLst/>
              </a:rPr>
              <a:t>设备应用效果</a:t>
            </a:r>
            <a:endParaRPr lang="zh-CN" altLang="zh-CN" sz="2500" dirty="0">
              <a:solidFill>
                <a:schemeClr val="accent1">
                  <a:lumMod val="75000"/>
                </a:schemeClr>
              </a:solidFill>
              <a:effectLst/>
            </a:endParaRPr>
          </a:p>
        </p:txBody>
      </p:sp>
      <p:graphicFrame>
        <p:nvGraphicFramePr>
          <p:cNvPr id="6" name="图表 5"/>
          <p:cNvGraphicFramePr>
            <a:graphicFrameLocks/>
          </p:cNvGraphicFramePr>
          <p:nvPr>
            <p:extLst>
              <p:ext uri="{D42A27DB-BD31-4B8C-83A1-F6EECF244321}">
                <p14:modId xmlns="" xmlns:p14="http://schemas.microsoft.com/office/powerpoint/2010/main" val="3042294508"/>
              </p:ext>
            </p:extLst>
          </p:nvPr>
        </p:nvGraphicFramePr>
        <p:xfrm>
          <a:off x="1281112" y="1988840"/>
          <a:ext cx="6581775" cy="3562350"/>
        </p:xfrm>
        <a:graphic>
          <a:graphicData uri="http://schemas.openxmlformats.org/drawingml/2006/chart">
            <c:chart xmlns:c="http://schemas.openxmlformats.org/drawingml/2006/chart" xmlns:r="http://schemas.openxmlformats.org/officeDocument/2006/relationships" r:id="rId3"/>
          </a:graphicData>
        </a:graphic>
      </p:graphicFrame>
      <p:sp>
        <p:nvSpPr>
          <p:cNvPr id="7" name="矩形 6"/>
          <p:cNvSpPr/>
          <p:nvPr/>
        </p:nvSpPr>
        <p:spPr>
          <a:xfrm>
            <a:off x="0" y="6093296"/>
            <a:ext cx="9144000" cy="400110"/>
          </a:xfrm>
          <a:prstGeom prst="rect">
            <a:avLst/>
          </a:prstGeom>
        </p:spPr>
        <p:txBody>
          <a:bodyPr wrap="square">
            <a:spAutoFit/>
          </a:bodyPr>
          <a:lstStyle/>
          <a:p>
            <a:pPr algn="ctr"/>
            <a:r>
              <a:rPr lang="zh-CN" altLang="en-US" sz="2000" b="1" dirty="0" smtClean="0"/>
              <a:t>智能书架使用效果</a:t>
            </a:r>
            <a:endParaRPr lang="zh-CN" altLang="en-US" sz="2000" b="1" dirty="0"/>
          </a:p>
        </p:txBody>
      </p:sp>
    </p:spTree>
    <p:extLst>
      <p:ext uri="{BB962C8B-B14F-4D97-AF65-F5344CB8AC3E}">
        <p14:creationId xmlns="" xmlns:p14="http://schemas.microsoft.com/office/powerpoint/2010/main" val="1592002889"/>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a:spLocks/>
          </p:cNvSpPr>
          <p:nvPr/>
        </p:nvSpPr>
        <p:spPr>
          <a:xfrm>
            <a:off x="1953946" y="620688"/>
            <a:ext cx="5714398"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zh-CN" altLang="en-US" sz="3500" dirty="0" smtClean="0">
                <a:solidFill>
                  <a:schemeClr val="tx1"/>
                </a:solidFill>
                <a:effectLst/>
                <a:latin typeface="+mn-ea"/>
                <a:ea typeface="+mn-ea"/>
              </a:rPr>
              <a:t>杭州图书馆</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项目介绍</a:t>
            </a:r>
            <a:endParaRPr lang="zh-CN" altLang="zh-CN" sz="3500" dirty="0">
              <a:solidFill>
                <a:schemeClr val="tx1"/>
              </a:solidFill>
              <a:effectLst/>
              <a:latin typeface="+mn-ea"/>
              <a:ea typeface="+mn-ea"/>
            </a:endParaRPr>
          </a:p>
        </p:txBody>
      </p:sp>
      <p:sp>
        <p:nvSpPr>
          <p:cNvPr id="41" name="标题 1"/>
          <p:cNvSpPr txBox="1">
            <a:spLocks/>
          </p:cNvSpPr>
          <p:nvPr/>
        </p:nvSpPr>
        <p:spPr>
          <a:xfrm>
            <a:off x="461960" y="1268760"/>
            <a:ext cx="5328592" cy="504056"/>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342900" indent="-342900">
              <a:buFont typeface="Arial" panose="020B0604020202020204" pitchFamily="34" charset="0"/>
              <a:buChar char="•"/>
            </a:pPr>
            <a:r>
              <a:rPr lang="en-US" altLang="zh-CN" sz="2500" dirty="0">
                <a:solidFill>
                  <a:schemeClr val="accent1">
                    <a:lumMod val="75000"/>
                  </a:schemeClr>
                </a:solidFill>
                <a:effectLst/>
              </a:rPr>
              <a:t>RFID</a:t>
            </a:r>
            <a:r>
              <a:rPr lang="zh-CN" altLang="en-US" sz="2500" dirty="0">
                <a:solidFill>
                  <a:schemeClr val="accent1">
                    <a:lumMod val="75000"/>
                  </a:schemeClr>
                </a:solidFill>
                <a:effectLst/>
              </a:rPr>
              <a:t>设备应用效果</a:t>
            </a:r>
            <a:endParaRPr lang="zh-CN" altLang="zh-CN" sz="2500" dirty="0">
              <a:solidFill>
                <a:schemeClr val="accent1">
                  <a:lumMod val="75000"/>
                </a:schemeClr>
              </a:solidFill>
              <a:effectLst/>
            </a:endParaRPr>
          </a:p>
        </p:txBody>
      </p:sp>
      <p:graphicFrame>
        <p:nvGraphicFramePr>
          <p:cNvPr id="7" name="图表 6"/>
          <p:cNvGraphicFramePr>
            <a:graphicFrameLocks/>
          </p:cNvGraphicFramePr>
          <p:nvPr>
            <p:extLst>
              <p:ext uri="{D42A27DB-BD31-4B8C-83A1-F6EECF244321}">
                <p14:modId xmlns="" xmlns:p14="http://schemas.microsoft.com/office/powerpoint/2010/main" val="1867265744"/>
              </p:ext>
            </p:extLst>
          </p:nvPr>
        </p:nvGraphicFramePr>
        <p:xfrm>
          <a:off x="1219200" y="1916832"/>
          <a:ext cx="6705600" cy="3457575"/>
        </p:xfrm>
        <a:graphic>
          <a:graphicData uri="http://schemas.openxmlformats.org/drawingml/2006/chart">
            <c:chart xmlns:c="http://schemas.openxmlformats.org/drawingml/2006/chart" xmlns:r="http://schemas.openxmlformats.org/officeDocument/2006/relationships" r:id="rId3"/>
          </a:graphicData>
        </a:graphic>
      </p:graphicFrame>
      <p:sp>
        <p:nvSpPr>
          <p:cNvPr id="8" name="矩形 7"/>
          <p:cNvSpPr/>
          <p:nvPr/>
        </p:nvSpPr>
        <p:spPr>
          <a:xfrm>
            <a:off x="0" y="6053226"/>
            <a:ext cx="9144000" cy="400110"/>
          </a:xfrm>
          <a:prstGeom prst="rect">
            <a:avLst/>
          </a:prstGeom>
        </p:spPr>
        <p:txBody>
          <a:bodyPr wrap="square">
            <a:spAutoFit/>
          </a:bodyPr>
          <a:lstStyle/>
          <a:p>
            <a:pPr algn="ctr"/>
            <a:r>
              <a:rPr lang="zh-CN" altLang="en-US" sz="2000" b="1" dirty="0" smtClean="0"/>
              <a:t>智能书架使用效果</a:t>
            </a:r>
            <a:endParaRPr lang="zh-CN" altLang="en-US" sz="2000" b="1" dirty="0"/>
          </a:p>
        </p:txBody>
      </p:sp>
    </p:spTree>
    <p:extLst>
      <p:ext uri="{BB962C8B-B14F-4D97-AF65-F5344CB8AC3E}">
        <p14:creationId xmlns="" xmlns:p14="http://schemas.microsoft.com/office/powerpoint/2010/main" val="3055281063"/>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Box 24"/>
          <p:cNvSpPr txBox="1">
            <a:spLocks noChangeArrowheads="1"/>
          </p:cNvSpPr>
          <p:nvPr/>
        </p:nvSpPr>
        <p:spPr bwMode="auto">
          <a:xfrm>
            <a:off x="899590" y="692696"/>
            <a:ext cx="6953771" cy="707886"/>
          </a:xfrm>
          <a:prstGeom prst="rect">
            <a:avLst/>
          </a:prstGeom>
          <a:noFill/>
          <a:ln w="9525">
            <a:noFill/>
            <a:miter lim="800000"/>
            <a:headEnd/>
            <a:tailEnd/>
          </a:ln>
        </p:spPr>
        <p:txBody>
          <a:bodyPr wrap="square">
            <a:spAutoFit/>
          </a:bodyPr>
          <a:lstStyle/>
          <a:p>
            <a:pPr algn="ctr"/>
            <a:r>
              <a:rPr lang="zh-CN" altLang="en-US" sz="4000" b="1" dirty="0" smtClean="0">
                <a:solidFill>
                  <a:srgbClr val="89786B"/>
                </a:solidFill>
                <a:latin typeface="Arial Rounded MT Bold"/>
                <a:ea typeface="微软雅黑" pitchFamily="34" charset="-122"/>
                <a:cs typeface="Times New Roman" pitchFamily="18" charset="0"/>
              </a:rPr>
              <a:t>杭州图书馆自助设备使用介绍</a:t>
            </a:r>
            <a:endParaRPr lang="zh-CN" altLang="en-US" sz="4000" b="1" dirty="0">
              <a:solidFill>
                <a:srgbClr val="89786B"/>
              </a:solidFill>
              <a:latin typeface="Arial Rounded MT Bold"/>
              <a:ea typeface="微软雅黑" pitchFamily="34" charset="-122"/>
              <a:cs typeface="Times New Roman" pitchFamily="18" charset="0"/>
            </a:endParaRPr>
          </a:p>
        </p:txBody>
      </p:sp>
      <p:graphicFrame>
        <p:nvGraphicFramePr>
          <p:cNvPr id="2" name="图示 1"/>
          <p:cNvGraphicFramePr/>
          <p:nvPr>
            <p:extLst>
              <p:ext uri="{D42A27DB-BD31-4B8C-83A1-F6EECF244321}">
                <p14:modId xmlns="" xmlns:p14="http://schemas.microsoft.com/office/powerpoint/2010/main" val="255633128"/>
              </p:ext>
            </p:extLst>
          </p:nvPr>
        </p:nvGraphicFramePr>
        <p:xfrm>
          <a:off x="1524000" y="174126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729848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707904" y="3573016"/>
            <a:ext cx="1650794" cy="400110"/>
          </a:xfrm>
          <a:prstGeom prst="rect">
            <a:avLst/>
          </a:prstGeom>
        </p:spPr>
        <p:txBody>
          <a:bodyPr wrap="square">
            <a:spAutoFit/>
          </a:bodyPr>
          <a:lstStyle/>
          <a:p>
            <a:r>
              <a:rPr lang="zh-CN" altLang="en-US" sz="2000" b="1" dirty="0" smtClean="0"/>
              <a:t>改进的理由</a:t>
            </a:r>
            <a:endParaRPr lang="zh-CN" altLang="en-US" sz="2000" b="1" dirty="0"/>
          </a:p>
        </p:txBody>
      </p:sp>
      <p:sp>
        <p:nvSpPr>
          <p:cNvPr id="2" name="矩形 1"/>
          <p:cNvSpPr/>
          <p:nvPr/>
        </p:nvSpPr>
        <p:spPr>
          <a:xfrm>
            <a:off x="484651" y="5877272"/>
            <a:ext cx="8286504" cy="584775"/>
          </a:xfrm>
          <a:prstGeom prst="rect">
            <a:avLst/>
          </a:prstGeom>
        </p:spPr>
        <p:txBody>
          <a:bodyPr wrap="square">
            <a:spAutoFit/>
          </a:bodyPr>
          <a:lstStyle/>
          <a:p>
            <a:r>
              <a:rPr lang="zh-CN" altLang="zh-CN" sz="1600" dirty="0" smtClean="0"/>
              <a:t>基于</a:t>
            </a:r>
            <a:r>
              <a:rPr lang="zh-CN" altLang="zh-CN" sz="1600" dirty="0"/>
              <a:t>上述情况并结合其他一些优化需求，杭图在</a:t>
            </a:r>
            <a:r>
              <a:rPr lang="en-US" altLang="zh-CN" sz="1600" dirty="0"/>
              <a:t>2016</a:t>
            </a:r>
            <a:r>
              <a:rPr lang="zh-CN" altLang="zh-CN" sz="1600" dirty="0"/>
              <a:t>年协调图创、阿法迪、海恒对各自的软件系统进行了不同程度的优化改造</a:t>
            </a:r>
          </a:p>
        </p:txBody>
      </p:sp>
      <p:graphicFrame>
        <p:nvGraphicFramePr>
          <p:cNvPr id="3" name="图示 2"/>
          <p:cNvGraphicFramePr/>
          <p:nvPr>
            <p:extLst>
              <p:ext uri="{D42A27DB-BD31-4B8C-83A1-F6EECF244321}">
                <p14:modId xmlns="" xmlns:p14="http://schemas.microsoft.com/office/powerpoint/2010/main" val="3384702712"/>
              </p:ext>
            </p:extLst>
          </p:nvPr>
        </p:nvGraphicFramePr>
        <p:xfrm>
          <a:off x="1403648" y="1669256"/>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标题 1"/>
          <p:cNvSpPr txBox="1">
            <a:spLocks/>
          </p:cNvSpPr>
          <p:nvPr/>
        </p:nvSpPr>
        <p:spPr>
          <a:xfrm>
            <a:off x="0" y="620688"/>
            <a:ext cx="9144000"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zh-CN" altLang="en-US" sz="3500" dirty="0" smtClean="0">
                <a:solidFill>
                  <a:schemeClr val="tx1"/>
                </a:solidFill>
                <a:effectLst/>
                <a:latin typeface="+mn-ea"/>
                <a:ea typeface="+mn-ea"/>
              </a:rPr>
              <a:t>后期</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系统改进工作</a:t>
            </a:r>
            <a:endParaRPr lang="zh-CN" altLang="zh-CN" sz="3500" dirty="0">
              <a:solidFill>
                <a:schemeClr val="tx1"/>
              </a:solidFill>
              <a:effectLst/>
              <a:latin typeface="+mn-ea"/>
              <a:ea typeface="+mn-ea"/>
            </a:endParaRPr>
          </a:p>
        </p:txBody>
      </p:sp>
    </p:spTree>
    <p:extLst>
      <p:ext uri="{BB962C8B-B14F-4D97-AF65-F5344CB8AC3E}">
        <p14:creationId xmlns="" xmlns:p14="http://schemas.microsoft.com/office/powerpoint/2010/main" val="2806327647"/>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 xmlns:p14="http://schemas.microsoft.com/office/powerpoint/2010/main" val="1367139880"/>
              </p:ext>
            </p:extLst>
          </p:nvPr>
        </p:nvGraphicFramePr>
        <p:xfrm>
          <a:off x="323528" y="1124744"/>
          <a:ext cx="8064896"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标题 1"/>
          <p:cNvSpPr txBox="1">
            <a:spLocks/>
          </p:cNvSpPr>
          <p:nvPr/>
        </p:nvSpPr>
        <p:spPr>
          <a:xfrm>
            <a:off x="0" y="548680"/>
            <a:ext cx="9144000"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zh-CN" altLang="en-US" sz="3500" dirty="0" smtClean="0">
                <a:solidFill>
                  <a:schemeClr val="tx1"/>
                </a:solidFill>
                <a:effectLst/>
                <a:latin typeface="+mn-ea"/>
                <a:ea typeface="+mn-ea"/>
              </a:rPr>
              <a:t>后期</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系统改进工作</a:t>
            </a:r>
            <a:endParaRPr lang="zh-CN" altLang="zh-CN" sz="3500" dirty="0">
              <a:solidFill>
                <a:schemeClr val="tx1"/>
              </a:solidFill>
              <a:effectLst/>
              <a:latin typeface="+mn-ea"/>
              <a:ea typeface="+mn-ea"/>
            </a:endParaRPr>
          </a:p>
        </p:txBody>
      </p:sp>
    </p:spTree>
    <p:extLst>
      <p:ext uri="{BB962C8B-B14F-4D97-AF65-F5344CB8AC3E}">
        <p14:creationId xmlns="" xmlns:p14="http://schemas.microsoft.com/office/powerpoint/2010/main" val="3264893102"/>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5971096"/>
            <a:ext cx="9144000" cy="400110"/>
          </a:xfrm>
          <a:prstGeom prst="rect">
            <a:avLst/>
          </a:prstGeom>
        </p:spPr>
        <p:txBody>
          <a:bodyPr wrap="square">
            <a:spAutoFit/>
          </a:bodyPr>
          <a:lstStyle/>
          <a:p>
            <a:pPr algn="ctr"/>
            <a:r>
              <a:rPr lang="zh-CN" altLang="zh-CN" sz="2000" b="1" dirty="0">
                <a:latin typeface="+mn-ea"/>
              </a:rPr>
              <a:t>实现</a:t>
            </a:r>
            <a:r>
              <a:rPr lang="en-US" altLang="zh-CN" sz="2000" b="1" dirty="0">
                <a:latin typeface="+mn-ea"/>
              </a:rPr>
              <a:t>sip2</a:t>
            </a:r>
            <a:r>
              <a:rPr lang="zh-CN" altLang="zh-CN" sz="2000" b="1" dirty="0">
                <a:latin typeface="+mn-ea"/>
              </a:rPr>
              <a:t>接口服务的合并</a:t>
            </a:r>
            <a:endParaRPr lang="zh-CN" altLang="zh-CN" sz="2000" dirty="0">
              <a:latin typeface="+mn-ea"/>
            </a:endParaRPr>
          </a:p>
        </p:txBody>
      </p:sp>
      <p:sp>
        <p:nvSpPr>
          <p:cNvPr id="3" name="矩形 2"/>
          <p:cNvSpPr/>
          <p:nvPr/>
        </p:nvSpPr>
        <p:spPr>
          <a:xfrm>
            <a:off x="683568" y="5158933"/>
            <a:ext cx="8136904" cy="646331"/>
          </a:xfrm>
          <a:prstGeom prst="rect">
            <a:avLst/>
          </a:prstGeom>
        </p:spPr>
        <p:txBody>
          <a:bodyPr wrap="square">
            <a:spAutoFit/>
          </a:bodyPr>
          <a:lstStyle/>
          <a:p>
            <a:r>
              <a:rPr lang="zh-CN" altLang="zh-CN" dirty="0"/>
              <a:t>目前杭图使用一个图创</a:t>
            </a:r>
            <a:r>
              <a:rPr lang="en-US" altLang="zh-CN" dirty="0"/>
              <a:t>sip2</a:t>
            </a:r>
            <a:r>
              <a:rPr lang="zh-CN" altLang="zh-CN" dirty="0"/>
              <a:t>接口服务和一个阿法迪</a:t>
            </a:r>
            <a:r>
              <a:rPr lang="en-US" altLang="zh-CN" dirty="0"/>
              <a:t>ACS</a:t>
            </a:r>
            <a:r>
              <a:rPr lang="zh-CN" altLang="zh-CN" dirty="0"/>
              <a:t>中间件服务完成杭州地区所有</a:t>
            </a:r>
            <a:r>
              <a:rPr lang="en-US" altLang="zh-CN" dirty="0"/>
              <a:t>RFID</a:t>
            </a:r>
            <a:r>
              <a:rPr lang="zh-CN" altLang="zh-CN" dirty="0"/>
              <a:t>终端设备的接入工作，极大的提高了系统维护效率。</a:t>
            </a:r>
          </a:p>
        </p:txBody>
      </p:sp>
      <p:graphicFrame>
        <p:nvGraphicFramePr>
          <p:cNvPr id="6" name="图示 5"/>
          <p:cNvGraphicFramePr/>
          <p:nvPr>
            <p:extLst>
              <p:ext uri="{D42A27DB-BD31-4B8C-83A1-F6EECF244321}">
                <p14:modId xmlns="" xmlns:p14="http://schemas.microsoft.com/office/powerpoint/2010/main" val="2798464969"/>
              </p:ext>
            </p:extLst>
          </p:nvPr>
        </p:nvGraphicFramePr>
        <p:xfrm>
          <a:off x="395536" y="1916832"/>
          <a:ext cx="8208912" cy="32553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标题 1"/>
          <p:cNvSpPr txBox="1">
            <a:spLocks/>
          </p:cNvSpPr>
          <p:nvPr/>
        </p:nvSpPr>
        <p:spPr>
          <a:xfrm>
            <a:off x="0" y="764704"/>
            <a:ext cx="9144000"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zh-CN" altLang="en-US" sz="3500" dirty="0" smtClean="0">
                <a:solidFill>
                  <a:schemeClr val="tx1"/>
                </a:solidFill>
                <a:effectLst/>
                <a:latin typeface="+mn-ea"/>
                <a:ea typeface="+mn-ea"/>
              </a:rPr>
              <a:t>后期</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系统改进工作</a:t>
            </a:r>
            <a:endParaRPr lang="zh-CN" altLang="zh-CN" sz="3500" dirty="0">
              <a:solidFill>
                <a:schemeClr val="tx1"/>
              </a:solidFill>
              <a:effectLst/>
              <a:latin typeface="+mn-ea"/>
              <a:ea typeface="+mn-ea"/>
            </a:endParaRPr>
          </a:p>
        </p:txBody>
      </p:sp>
    </p:spTree>
    <p:extLst>
      <p:ext uri="{BB962C8B-B14F-4D97-AF65-F5344CB8AC3E}">
        <p14:creationId xmlns="" xmlns:p14="http://schemas.microsoft.com/office/powerpoint/2010/main" val="1937656295"/>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5949280"/>
            <a:ext cx="9144000" cy="400110"/>
          </a:xfrm>
          <a:prstGeom prst="rect">
            <a:avLst/>
          </a:prstGeom>
        </p:spPr>
        <p:txBody>
          <a:bodyPr wrap="square">
            <a:spAutoFit/>
          </a:bodyPr>
          <a:lstStyle/>
          <a:p>
            <a:pPr algn="ctr"/>
            <a:r>
              <a:rPr lang="zh-CN" altLang="zh-CN" sz="2000" b="1" dirty="0">
                <a:latin typeface="+mn-ea"/>
              </a:rPr>
              <a:t>进行</a:t>
            </a:r>
            <a:r>
              <a:rPr lang="en-US" altLang="zh-CN" sz="2000" b="1" dirty="0">
                <a:latin typeface="+mn-ea"/>
              </a:rPr>
              <a:t>RFID</a:t>
            </a:r>
            <a:r>
              <a:rPr lang="zh-CN" altLang="zh-CN" sz="2000" b="1" dirty="0">
                <a:latin typeface="+mn-ea"/>
              </a:rPr>
              <a:t>系统的软件版本统一工作</a:t>
            </a:r>
            <a:endParaRPr lang="zh-CN" altLang="zh-CN" sz="2000" dirty="0">
              <a:latin typeface="+mn-ea"/>
            </a:endParaRPr>
          </a:p>
        </p:txBody>
      </p:sp>
      <p:graphicFrame>
        <p:nvGraphicFramePr>
          <p:cNvPr id="7" name="图示 6"/>
          <p:cNvGraphicFramePr/>
          <p:nvPr>
            <p:extLst>
              <p:ext uri="{D42A27DB-BD31-4B8C-83A1-F6EECF244321}">
                <p14:modId xmlns="" xmlns:p14="http://schemas.microsoft.com/office/powerpoint/2010/main" val="803987285"/>
              </p:ext>
            </p:extLst>
          </p:nvPr>
        </p:nvGraphicFramePr>
        <p:xfrm>
          <a:off x="10142" y="1597248"/>
          <a:ext cx="4345834"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矩形 9"/>
          <p:cNvSpPr/>
          <p:nvPr/>
        </p:nvSpPr>
        <p:spPr>
          <a:xfrm>
            <a:off x="523865" y="5610726"/>
            <a:ext cx="3021282" cy="338554"/>
          </a:xfrm>
          <a:prstGeom prst="rect">
            <a:avLst/>
          </a:prstGeom>
        </p:spPr>
        <p:txBody>
          <a:bodyPr wrap="square">
            <a:spAutoFit/>
          </a:bodyPr>
          <a:lstStyle/>
          <a:p>
            <a:r>
              <a:rPr lang="zh-CN" altLang="en-US" sz="1600" dirty="0" smtClean="0"/>
              <a:t>旧有</a:t>
            </a:r>
            <a:r>
              <a:rPr lang="en-US" altLang="zh-CN" sz="1600" dirty="0" smtClean="0"/>
              <a:t>RFID</a:t>
            </a:r>
            <a:r>
              <a:rPr lang="zh-CN" altLang="en-US" sz="1600" dirty="0" smtClean="0"/>
              <a:t>软件系统存在的问题</a:t>
            </a:r>
            <a:endParaRPr lang="zh-CN" altLang="zh-CN" sz="1600" dirty="0"/>
          </a:p>
        </p:txBody>
      </p:sp>
      <p:sp>
        <p:nvSpPr>
          <p:cNvPr id="11" name="箭头7"/>
          <p:cNvSpPr>
            <a:spLocks/>
          </p:cNvSpPr>
          <p:nvPr/>
        </p:nvSpPr>
        <p:spPr bwMode="blackWhite">
          <a:xfrm>
            <a:off x="3618523" y="2408451"/>
            <a:ext cx="2433215" cy="3115807"/>
          </a:xfrm>
          <a:custGeom>
            <a:avLst/>
            <a:gdLst>
              <a:gd name="T0" fmla="*/ 0 w 936"/>
              <a:gd name="T1" fmla="*/ 231 h 1151"/>
              <a:gd name="T2" fmla="*/ 599 w 936"/>
              <a:gd name="T3" fmla="*/ 231 h 1151"/>
              <a:gd name="T4" fmla="*/ 599 w 936"/>
              <a:gd name="T5" fmla="*/ 0 h 1151"/>
              <a:gd name="T6" fmla="*/ 935 w 936"/>
              <a:gd name="T7" fmla="*/ 575 h 1151"/>
              <a:gd name="T8" fmla="*/ 599 w 936"/>
              <a:gd name="T9" fmla="*/ 1150 h 1151"/>
              <a:gd name="T10" fmla="*/ 599 w 936"/>
              <a:gd name="T11" fmla="*/ 919 h 1151"/>
              <a:gd name="T12" fmla="*/ 0 w 936"/>
              <a:gd name="T13" fmla="*/ 919 h 1151"/>
              <a:gd name="T14" fmla="*/ 0 w 936"/>
              <a:gd name="T15" fmla="*/ 575 h 1151"/>
              <a:gd name="T16" fmla="*/ 0 w 936"/>
              <a:gd name="T17" fmla="*/ 231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6" h="1151">
                <a:moveTo>
                  <a:pt x="0" y="231"/>
                </a:moveTo>
                <a:lnTo>
                  <a:pt x="599" y="231"/>
                </a:lnTo>
                <a:lnTo>
                  <a:pt x="599" y="0"/>
                </a:lnTo>
                <a:lnTo>
                  <a:pt x="935" y="575"/>
                </a:lnTo>
                <a:lnTo>
                  <a:pt x="599" y="1150"/>
                </a:lnTo>
                <a:lnTo>
                  <a:pt x="599" y="919"/>
                </a:lnTo>
                <a:lnTo>
                  <a:pt x="0" y="919"/>
                </a:lnTo>
                <a:lnTo>
                  <a:pt x="0" y="575"/>
                </a:lnTo>
                <a:lnTo>
                  <a:pt x="0" y="231"/>
                </a:lnTo>
              </a:path>
            </a:pathLst>
          </a:custGeom>
          <a:ln/>
        </p:spPr>
        <p:style>
          <a:lnRef idx="3">
            <a:schemeClr val="accent4"/>
          </a:lnRef>
          <a:fillRef idx="0">
            <a:schemeClr val="accent4"/>
          </a:fillRef>
          <a:effectRef idx="2">
            <a:schemeClr val="accent4"/>
          </a:effectRef>
          <a:fontRef idx="minor">
            <a:schemeClr val="tx1"/>
          </a:fontRef>
        </p:style>
        <p:txBody>
          <a:bodyPr lIns="93296" tIns="46648" rIns="93296" bIns="46648" anchor="ctr"/>
          <a:lstStyle/>
          <a:p>
            <a:pPr fontAlgn="auto">
              <a:lnSpc>
                <a:spcPct val="120000"/>
              </a:lnSpc>
              <a:spcBef>
                <a:spcPts val="0"/>
              </a:spcBef>
              <a:spcAft>
                <a:spcPts val="0"/>
              </a:spcAft>
              <a:defRPr/>
            </a:pPr>
            <a:r>
              <a:rPr lang="zh-CN" altLang="zh-CN" sz="1600" dirty="0"/>
              <a:t>阿法迪公司对杭州地区所有接入杭图</a:t>
            </a:r>
            <a:r>
              <a:rPr lang="en-US" altLang="zh-CN" sz="1600" dirty="0"/>
              <a:t>RFID</a:t>
            </a:r>
            <a:r>
              <a:rPr lang="zh-CN" altLang="zh-CN" sz="1600" dirty="0"/>
              <a:t>应用服务器的终端软件及应用服务端软件进行了整体性的系统重构工作</a:t>
            </a:r>
            <a:endParaRPr lang="zh-CN" altLang="en-US" sz="1600" kern="0" dirty="0">
              <a:solidFill>
                <a:schemeClr val="bg1"/>
              </a:solidFill>
              <a:latin typeface="微软雅黑" pitchFamily="34" charset="-122"/>
              <a:ea typeface="微软雅黑" pitchFamily="34" charset="-122"/>
            </a:endParaRPr>
          </a:p>
        </p:txBody>
      </p:sp>
      <p:grpSp>
        <p:nvGrpSpPr>
          <p:cNvPr id="12" name="组合 11"/>
          <p:cNvGrpSpPr>
            <a:grpSpLocks/>
          </p:cNvGrpSpPr>
          <p:nvPr/>
        </p:nvGrpSpPr>
        <p:grpSpPr bwMode="auto">
          <a:xfrm>
            <a:off x="6444208" y="2804393"/>
            <a:ext cx="2136775" cy="2136775"/>
            <a:chOff x="9858054" y="1656116"/>
            <a:chExt cx="2136691" cy="2136691"/>
          </a:xfrm>
        </p:grpSpPr>
        <p:grpSp>
          <p:nvGrpSpPr>
            <p:cNvPr id="13" name="组合 12"/>
            <p:cNvGrpSpPr>
              <a:grpSpLocks/>
            </p:cNvGrpSpPr>
            <p:nvPr/>
          </p:nvGrpSpPr>
          <p:grpSpPr bwMode="auto">
            <a:xfrm>
              <a:off x="9858054" y="1656116"/>
              <a:ext cx="2136691" cy="2136691"/>
              <a:chOff x="5396412" y="4148133"/>
              <a:chExt cx="2136691" cy="2136691"/>
            </a:xfrm>
          </p:grpSpPr>
          <p:sp>
            <p:nvSpPr>
              <p:cNvPr id="15" name="椭圆 14"/>
              <p:cNvSpPr/>
              <p:nvPr/>
            </p:nvSpPr>
            <p:spPr>
              <a:xfrm>
                <a:off x="5396412" y="4148133"/>
                <a:ext cx="2136691" cy="2136691"/>
              </a:xfrm>
              <a:prstGeom prst="ellipse">
                <a:avLst/>
              </a:prstGeom>
              <a:solidFill>
                <a:srgbClr val="D756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500" b="1" dirty="0">
                    <a:latin typeface="微软雅黑" panose="020B0503020204020204" pitchFamily="34" charset="-122"/>
                    <a:ea typeface="微软雅黑" panose="020B0503020204020204" pitchFamily="34" charset="-122"/>
                  </a:rPr>
                  <a:t>一站式</a:t>
                </a:r>
              </a:p>
            </p:txBody>
          </p:sp>
          <p:sp>
            <p:nvSpPr>
              <p:cNvPr id="16" name="椭圆 15"/>
              <p:cNvSpPr/>
              <p:nvPr/>
            </p:nvSpPr>
            <p:spPr>
              <a:xfrm>
                <a:off x="5572617" y="4324339"/>
                <a:ext cx="1784280" cy="17842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500"/>
              </a:p>
            </p:txBody>
          </p:sp>
        </p:grpSp>
        <p:sp>
          <p:nvSpPr>
            <p:cNvPr id="14" name="文本框 13"/>
            <p:cNvSpPr txBox="1">
              <a:spLocks noChangeArrowheads="1"/>
            </p:cNvSpPr>
            <p:nvPr/>
          </p:nvSpPr>
          <p:spPr bwMode="auto">
            <a:xfrm>
              <a:off x="10218512" y="2216650"/>
              <a:ext cx="1600027" cy="1015623"/>
            </a:xfrm>
            <a:prstGeom prst="rect">
              <a:avLst/>
            </a:prstGeom>
            <a:noFill/>
            <a:ln w="9525">
              <a:noFill/>
              <a:miter lim="800000"/>
              <a:headEnd/>
              <a:tailEnd/>
            </a:ln>
          </p:spPr>
          <p:txBody>
            <a:bodyPr wrap="square">
              <a:spAutoFit/>
            </a:bodyPr>
            <a:lstStyle/>
            <a:p>
              <a:r>
                <a:rPr lang="zh-CN" altLang="zh-CN" sz="1500" dirty="0"/>
                <a:t>完成自助借还、馆员工作站、手持盘点设备的软件版本统一工作</a:t>
              </a:r>
              <a:endParaRPr lang="zh-CN" altLang="en-US" sz="1500" b="1" dirty="0">
                <a:solidFill>
                  <a:srgbClr val="D7562E"/>
                </a:solidFill>
                <a:latin typeface="微软雅黑" pitchFamily="34" charset="-122"/>
                <a:ea typeface="微软雅黑" pitchFamily="34" charset="-122"/>
              </a:endParaRPr>
            </a:p>
          </p:txBody>
        </p:sp>
      </p:grpSp>
      <p:sp>
        <p:nvSpPr>
          <p:cNvPr id="17" name="标题 1"/>
          <p:cNvSpPr txBox="1">
            <a:spLocks/>
          </p:cNvSpPr>
          <p:nvPr/>
        </p:nvSpPr>
        <p:spPr>
          <a:xfrm>
            <a:off x="0" y="620688"/>
            <a:ext cx="9144000"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zh-CN" altLang="en-US" sz="3500" dirty="0" smtClean="0">
                <a:solidFill>
                  <a:schemeClr val="tx1"/>
                </a:solidFill>
                <a:effectLst/>
                <a:latin typeface="+mn-ea"/>
                <a:ea typeface="+mn-ea"/>
              </a:rPr>
              <a:t>后期</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系统改进工作</a:t>
            </a:r>
            <a:endParaRPr lang="zh-CN" altLang="zh-CN" sz="3500" dirty="0">
              <a:solidFill>
                <a:schemeClr val="tx1"/>
              </a:solidFill>
              <a:effectLst/>
              <a:latin typeface="+mn-ea"/>
              <a:ea typeface="+mn-ea"/>
            </a:endParaRPr>
          </a:p>
        </p:txBody>
      </p:sp>
    </p:spTree>
    <p:extLst>
      <p:ext uri="{BB962C8B-B14F-4D97-AF65-F5344CB8AC3E}">
        <p14:creationId xmlns="" xmlns:p14="http://schemas.microsoft.com/office/powerpoint/2010/main" val="277485166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heel(1)">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5949280"/>
            <a:ext cx="9144000" cy="400110"/>
          </a:xfrm>
          <a:prstGeom prst="rect">
            <a:avLst/>
          </a:prstGeom>
        </p:spPr>
        <p:txBody>
          <a:bodyPr wrap="square">
            <a:spAutoFit/>
          </a:bodyPr>
          <a:lstStyle/>
          <a:p>
            <a:pPr algn="ctr"/>
            <a:r>
              <a:rPr lang="zh-CN" altLang="zh-CN" sz="2000" b="1" dirty="0">
                <a:latin typeface="+mn-ea"/>
              </a:rPr>
              <a:t>增加数据库端对</a:t>
            </a:r>
            <a:r>
              <a:rPr lang="en-US" altLang="zh-CN" sz="2000" b="1" dirty="0">
                <a:latin typeface="+mn-ea"/>
              </a:rPr>
              <a:t>RFID</a:t>
            </a:r>
            <a:r>
              <a:rPr lang="zh-CN" altLang="zh-CN" sz="2000" b="1" dirty="0">
                <a:latin typeface="+mn-ea"/>
              </a:rPr>
              <a:t>业务过程的内容记录</a:t>
            </a:r>
            <a:endParaRPr lang="zh-CN" altLang="zh-CN" sz="2000" dirty="0">
              <a:latin typeface="+mn-ea"/>
            </a:endParaRPr>
          </a:p>
        </p:txBody>
      </p:sp>
      <p:graphicFrame>
        <p:nvGraphicFramePr>
          <p:cNvPr id="6" name="图示 5"/>
          <p:cNvGraphicFramePr/>
          <p:nvPr>
            <p:extLst>
              <p:ext uri="{D42A27DB-BD31-4B8C-83A1-F6EECF244321}">
                <p14:modId xmlns="" xmlns:p14="http://schemas.microsoft.com/office/powerpoint/2010/main" val="1004397544"/>
              </p:ext>
            </p:extLst>
          </p:nvPr>
        </p:nvGraphicFramePr>
        <p:xfrm>
          <a:off x="1550146" y="1772816"/>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标题 1"/>
          <p:cNvSpPr txBox="1">
            <a:spLocks/>
          </p:cNvSpPr>
          <p:nvPr/>
        </p:nvSpPr>
        <p:spPr>
          <a:xfrm>
            <a:off x="0" y="692696"/>
            <a:ext cx="9144000"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zh-CN" altLang="en-US" sz="3500" dirty="0" smtClean="0">
                <a:solidFill>
                  <a:schemeClr val="tx1"/>
                </a:solidFill>
                <a:effectLst/>
                <a:latin typeface="+mn-ea"/>
                <a:ea typeface="+mn-ea"/>
              </a:rPr>
              <a:t>后期</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系统改进工作</a:t>
            </a:r>
            <a:endParaRPr lang="zh-CN" altLang="zh-CN" sz="3500" dirty="0">
              <a:solidFill>
                <a:schemeClr val="tx1"/>
              </a:solidFill>
              <a:effectLst/>
              <a:latin typeface="+mn-ea"/>
              <a:ea typeface="+mn-ea"/>
            </a:endParaRPr>
          </a:p>
        </p:txBody>
      </p:sp>
    </p:spTree>
    <p:extLst>
      <p:ext uri="{BB962C8B-B14F-4D97-AF65-F5344CB8AC3E}">
        <p14:creationId xmlns="" xmlns:p14="http://schemas.microsoft.com/office/powerpoint/2010/main" val="2397042073"/>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5949280"/>
            <a:ext cx="9144000" cy="400110"/>
          </a:xfrm>
          <a:prstGeom prst="rect">
            <a:avLst/>
          </a:prstGeom>
        </p:spPr>
        <p:txBody>
          <a:bodyPr wrap="square">
            <a:spAutoFit/>
          </a:bodyPr>
          <a:lstStyle/>
          <a:p>
            <a:pPr algn="ctr"/>
            <a:r>
              <a:rPr lang="zh-CN" altLang="zh-CN" sz="2000" b="1" dirty="0"/>
              <a:t>实现图书</a:t>
            </a:r>
            <a:r>
              <a:rPr lang="zh-CN" altLang="zh-CN" sz="2000" b="1" dirty="0" smtClean="0"/>
              <a:t>定位</a:t>
            </a:r>
            <a:r>
              <a:rPr lang="zh-CN" altLang="en-US" sz="2000" b="1" dirty="0" smtClean="0"/>
              <a:t>过程</a:t>
            </a:r>
            <a:r>
              <a:rPr lang="zh-CN" altLang="zh-CN" sz="2000" b="1" dirty="0" smtClean="0"/>
              <a:t>的</a:t>
            </a:r>
            <a:r>
              <a:rPr lang="zh-CN" altLang="zh-CN" sz="2000" b="1" dirty="0"/>
              <a:t>精确追踪</a:t>
            </a:r>
            <a:endParaRPr lang="zh-CN" altLang="zh-CN" sz="2000" dirty="0"/>
          </a:p>
        </p:txBody>
      </p:sp>
      <p:grpSp>
        <p:nvGrpSpPr>
          <p:cNvPr id="6" name="组合 5"/>
          <p:cNvGrpSpPr>
            <a:grpSpLocks/>
          </p:cNvGrpSpPr>
          <p:nvPr/>
        </p:nvGrpSpPr>
        <p:grpSpPr bwMode="auto">
          <a:xfrm>
            <a:off x="755576" y="2243837"/>
            <a:ext cx="2136775" cy="2136775"/>
            <a:chOff x="9858054" y="1656116"/>
            <a:chExt cx="2136691" cy="2136691"/>
          </a:xfrm>
        </p:grpSpPr>
        <p:grpSp>
          <p:nvGrpSpPr>
            <p:cNvPr id="7" name="组合 6"/>
            <p:cNvGrpSpPr>
              <a:grpSpLocks/>
            </p:cNvGrpSpPr>
            <p:nvPr/>
          </p:nvGrpSpPr>
          <p:grpSpPr bwMode="auto">
            <a:xfrm>
              <a:off x="9858054" y="1656116"/>
              <a:ext cx="2136691" cy="2136691"/>
              <a:chOff x="5396412" y="4148133"/>
              <a:chExt cx="2136691" cy="2136691"/>
            </a:xfrm>
          </p:grpSpPr>
          <p:sp>
            <p:nvSpPr>
              <p:cNvPr id="9" name="椭圆 8"/>
              <p:cNvSpPr/>
              <p:nvPr/>
            </p:nvSpPr>
            <p:spPr>
              <a:xfrm>
                <a:off x="5396412" y="4148133"/>
                <a:ext cx="2136691" cy="2136691"/>
              </a:xfrm>
              <a:prstGeom prst="ellipse">
                <a:avLst/>
              </a:prstGeom>
              <a:ln/>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zh-CN" altLang="en-US" sz="1500" b="1" dirty="0">
                    <a:latin typeface="微软雅黑" panose="020B0503020204020204" pitchFamily="34" charset="-122"/>
                    <a:ea typeface="微软雅黑" panose="020B0503020204020204" pitchFamily="34" charset="-122"/>
                  </a:rPr>
                  <a:t>一站式</a:t>
                </a:r>
              </a:p>
            </p:txBody>
          </p:sp>
          <p:sp>
            <p:nvSpPr>
              <p:cNvPr id="10" name="椭圆 9"/>
              <p:cNvSpPr/>
              <p:nvPr/>
            </p:nvSpPr>
            <p:spPr>
              <a:xfrm>
                <a:off x="5572617" y="4324339"/>
                <a:ext cx="1784280" cy="17842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500"/>
              </a:p>
            </p:txBody>
          </p:sp>
        </p:grpSp>
        <p:sp>
          <p:nvSpPr>
            <p:cNvPr id="8" name="文本框 13"/>
            <p:cNvSpPr txBox="1">
              <a:spLocks noChangeArrowheads="1"/>
            </p:cNvSpPr>
            <p:nvPr/>
          </p:nvSpPr>
          <p:spPr bwMode="auto">
            <a:xfrm>
              <a:off x="10146075" y="2216650"/>
              <a:ext cx="1776233" cy="1169505"/>
            </a:xfrm>
            <a:prstGeom prst="rect">
              <a:avLst/>
            </a:prstGeom>
            <a:noFill/>
            <a:ln w="9525">
              <a:noFill/>
              <a:miter lim="800000"/>
              <a:headEnd/>
              <a:tailEnd/>
            </a:ln>
          </p:spPr>
          <p:txBody>
            <a:bodyPr wrap="square">
              <a:spAutoFit/>
            </a:bodyPr>
            <a:lstStyle/>
            <a:p>
              <a:r>
                <a:rPr lang="zh-CN" altLang="zh-CN" sz="1400" dirty="0"/>
                <a:t>旧版本</a:t>
              </a:r>
              <a:r>
                <a:rPr lang="en-US" altLang="zh-CN" sz="1400" dirty="0"/>
                <a:t>RFID</a:t>
              </a:r>
              <a:r>
                <a:rPr lang="zh-CN" altLang="zh-CN" sz="1400" dirty="0"/>
                <a:t>系统，只在数据库记录了图书最后一次定位的层架信息及操作时间等信息</a:t>
              </a:r>
              <a:endParaRPr lang="zh-CN" altLang="en-US" sz="1500" b="1" dirty="0">
                <a:solidFill>
                  <a:srgbClr val="D7562E"/>
                </a:solidFill>
                <a:latin typeface="微软雅黑" pitchFamily="34" charset="-122"/>
                <a:ea typeface="微软雅黑" pitchFamily="34" charset="-122"/>
              </a:endParaRPr>
            </a:p>
          </p:txBody>
        </p:sp>
      </p:grpSp>
      <p:sp>
        <p:nvSpPr>
          <p:cNvPr id="11" name="箭头7"/>
          <p:cNvSpPr>
            <a:spLocks/>
          </p:cNvSpPr>
          <p:nvPr/>
        </p:nvSpPr>
        <p:spPr bwMode="blackWhite">
          <a:xfrm>
            <a:off x="3126256" y="2804393"/>
            <a:ext cx="2433215" cy="768623"/>
          </a:xfrm>
          <a:custGeom>
            <a:avLst/>
            <a:gdLst>
              <a:gd name="T0" fmla="*/ 0 w 936"/>
              <a:gd name="T1" fmla="*/ 231 h 1151"/>
              <a:gd name="T2" fmla="*/ 599 w 936"/>
              <a:gd name="T3" fmla="*/ 231 h 1151"/>
              <a:gd name="T4" fmla="*/ 599 w 936"/>
              <a:gd name="T5" fmla="*/ 0 h 1151"/>
              <a:gd name="T6" fmla="*/ 935 w 936"/>
              <a:gd name="T7" fmla="*/ 575 h 1151"/>
              <a:gd name="T8" fmla="*/ 599 w 936"/>
              <a:gd name="T9" fmla="*/ 1150 h 1151"/>
              <a:gd name="T10" fmla="*/ 599 w 936"/>
              <a:gd name="T11" fmla="*/ 919 h 1151"/>
              <a:gd name="T12" fmla="*/ 0 w 936"/>
              <a:gd name="T13" fmla="*/ 919 h 1151"/>
              <a:gd name="T14" fmla="*/ 0 w 936"/>
              <a:gd name="T15" fmla="*/ 575 h 1151"/>
              <a:gd name="T16" fmla="*/ 0 w 936"/>
              <a:gd name="T17" fmla="*/ 231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6" h="1151">
                <a:moveTo>
                  <a:pt x="0" y="231"/>
                </a:moveTo>
                <a:lnTo>
                  <a:pt x="599" y="231"/>
                </a:lnTo>
                <a:lnTo>
                  <a:pt x="599" y="0"/>
                </a:lnTo>
                <a:lnTo>
                  <a:pt x="935" y="575"/>
                </a:lnTo>
                <a:lnTo>
                  <a:pt x="599" y="1150"/>
                </a:lnTo>
                <a:lnTo>
                  <a:pt x="599" y="919"/>
                </a:lnTo>
                <a:lnTo>
                  <a:pt x="0" y="919"/>
                </a:lnTo>
                <a:lnTo>
                  <a:pt x="0" y="575"/>
                </a:lnTo>
                <a:lnTo>
                  <a:pt x="0" y="231"/>
                </a:lnTo>
              </a:path>
            </a:pathLst>
          </a:custGeom>
          <a:ln/>
        </p:spPr>
        <p:style>
          <a:lnRef idx="3">
            <a:schemeClr val="accent6"/>
          </a:lnRef>
          <a:fillRef idx="0">
            <a:schemeClr val="accent6"/>
          </a:fillRef>
          <a:effectRef idx="2">
            <a:schemeClr val="accent6"/>
          </a:effectRef>
          <a:fontRef idx="minor">
            <a:schemeClr val="tx1"/>
          </a:fontRef>
        </p:style>
        <p:txBody>
          <a:bodyPr lIns="93296" tIns="46648" rIns="93296" bIns="46648" anchor="ctr"/>
          <a:lstStyle/>
          <a:p>
            <a:pPr fontAlgn="auto">
              <a:lnSpc>
                <a:spcPct val="120000"/>
              </a:lnSpc>
              <a:spcBef>
                <a:spcPts val="0"/>
              </a:spcBef>
              <a:spcAft>
                <a:spcPts val="0"/>
              </a:spcAft>
              <a:defRPr/>
            </a:pPr>
            <a:endParaRPr lang="zh-CN" altLang="en-US" sz="1600" kern="0" dirty="0">
              <a:solidFill>
                <a:schemeClr val="bg1"/>
              </a:solidFill>
              <a:latin typeface="微软雅黑" pitchFamily="34" charset="-122"/>
              <a:ea typeface="微软雅黑" pitchFamily="34" charset="-122"/>
            </a:endParaRPr>
          </a:p>
        </p:txBody>
      </p:sp>
      <p:grpSp>
        <p:nvGrpSpPr>
          <p:cNvPr id="13" name="组合 12"/>
          <p:cNvGrpSpPr>
            <a:grpSpLocks/>
          </p:cNvGrpSpPr>
          <p:nvPr/>
        </p:nvGrpSpPr>
        <p:grpSpPr bwMode="auto">
          <a:xfrm>
            <a:off x="5705415" y="1988840"/>
            <a:ext cx="2683009" cy="2671388"/>
            <a:chOff x="5396412" y="4148133"/>
            <a:chExt cx="2136691" cy="2136691"/>
          </a:xfrm>
        </p:grpSpPr>
        <p:sp>
          <p:nvSpPr>
            <p:cNvPr id="15" name="椭圆 14"/>
            <p:cNvSpPr/>
            <p:nvPr/>
          </p:nvSpPr>
          <p:spPr>
            <a:xfrm>
              <a:off x="5396412" y="4148133"/>
              <a:ext cx="2136691" cy="2136691"/>
            </a:xfrm>
            <a:prstGeom prst="ellipse">
              <a:avLst/>
            </a:prstGeom>
            <a:ln/>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r>
                <a:rPr lang="zh-CN" altLang="en-US" sz="1500" b="1" dirty="0">
                  <a:latin typeface="微软雅黑" panose="020B0503020204020204" pitchFamily="34" charset="-122"/>
                  <a:ea typeface="微软雅黑" panose="020B0503020204020204" pitchFamily="34" charset="-122"/>
                </a:rPr>
                <a:t>一站式</a:t>
              </a:r>
            </a:p>
          </p:txBody>
        </p:sp>
        <p:sp>
          <p:nvSpPr>
            <p:cNvPr id="16" name="椭圆 15"/>
            <p:cNvSpPr/>
            <p:nvPr/>
          </p:nvSpPr>
          <p:spPr>
            <a:xfrm>
              <a:off x="5572617" y="4324339"/>
              <a:ext cx="1784280" cy="1784280"/>
            </a:xfrm>
            <a:prstGeom prst="ellipse">
              <a:avLst/>
            </a:prstGeom>
            <a:ln/>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sz="1500"/>
            </a:p>
          </p:txBody>
        </p:sp>
      </p:grpSp>
      <p:sp>
        <p:nvSpPr>
          <p:cNvPr id="3" name="矩形 2"/>
          <p:cNvSpPr/>
          <p:nvPr/>
        </p:nvSpPr>
        <p:spPr>
          <a:xfrm>
            <a:off x="6156176" y="2588539"/>
            <a:ext cx="1925960" cy="1446550"/>
          </a:xfrm>
          <a:prstGeom prst="rect">
            <a:avLst/>
          </a:prstGeom>
        </p:spPr>
        <p:txBody>
          <a:bodyPr wrap="square">
            <a:spAutoFit/>
          </a:bodyPr>
          <a:lstStyle/>
          <a:p>
            <a:r>
              <a:rPr lang="zh-CN" altLang="zh-CN" sz="1100" dirty="0"/>
              <a:t>新版本程序对每台设备每次定位工作的操作内容，包括标签序列号、条码号、题名、定位层架号、前一次层架号、是否层架位发生变化、定位时间、操作员等</a:t>
            </a:r>
            <a:r>
              <a:rPr lang="zh-CN" altLang="zh-CN" sz="1100" dirty="0" smtClean="0"/>
              <a:t>信息</a:t>
            </a:r>
            <a:r>
              <a:rPr lang="zh-CN" altLang="en-US" sz="1100" dirty="0" smtClean="0"/>
              <a:t>，</a:t>
            </a:r>
            <a:r>
              <a:rPr lang="zh-CN" altLang="zh-CN" sz="1100" dirty="0" smtClean="0"/>
              <a:t>以格式化文本的形式</a:t>
            </a:r>
            <a:r>
              <a:rPr lang="zh-CN" altLang="en-US" sz="1100" dirty="0" smtClean="0"/>
              <a:t>按日期目录存储在</a:t>
            </a:r>
            <a:r>
              <a:rPr lang="zh-CN" altLang="zh-CN" sz="1100" dirty="0" smtClean="0"/>
              <a:t>服务器端</a:t>
            </a:r>
            <a:endParaRPr lang="zh-CN" altLang="zh-CN" sz="1100" dirty="0"/>
          </a:p>
        </p:txBody>
      </p:sp>
      <p:sp>
        <p:nvSpPr>
          <p:cNvPr id="17" name="标题 1"/>
          <p:cNvSpPr txBox="1">
            <a:spLocks/>
          </p:cNvSpPr>
          <p:nvPr/>
        </p:nvSpPr>
        <p:spPr>
          <a:xfrm>
            <a:off x="0" y="692696"/>
            <a:ext cx="9144000" cy="720080"/>
          </a:xfrm>
          <a:prstGeom prst="rect">
            <a:avLst/>
          </a:prstGeom>
        </p:spPr>
        <p:txBody>
          <a:bodyPr>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zh-CN" altLang="en-US" sz="3500" dirty="0" smtClean="0">
                <a:solidFill>
                  <a:schemeClr val="tx1"/>
                </a:solidFill>
                <a:effectLst/>
                <a:latin typeface="+mn-ea"/>
                <a:ea typeface="+mn-ea"/>
              </a:rPr>
              <a:t>后期</a:t>
            </a:r>
            <a:r>
              <a:rPr lang="en-US" altLang="zh-CN" sz="3500" dirty="0" smtClean="0">
                <a:solidFill>
                  <a:schemeClr val="tx1"/>
                </a:solidFill>
                <a:effectLst/>
                <a:latin typeface="+mn-ea"/>
                <a:ea typeface="+mn-ea"/>
              </a:rPr>
              <a:t>RFID</a:t>
            </a:r>
            <a:r>
              <a:rPr lang="zh-CN" altLang="en-US" sz="3500" dirty="0" smtClean="0">
                <a:solidFill>
                  <a:schemeClr val="tx1"/>
                </a:solidFill>
                <a:effectLst/>
                <a:latin typeface="+mn-ea"/>
                <a:ea typeface="+mn-ea"/>
              </a:rPr>
              <a:t>系统改进工作</a:t>
            </a:r>
            <a:endParaRPr lang="zh-CN" altLang="zh-CN" sz="3500" dirty="0">
              <a:solidFill>
                <a:schemeClr val="tx1"/>
              </a:solidFill>
              <a:effectLst/>
              <a:latin typeface="+mn-ea"/>
              <a:ea typeface="+mn-ea"/>
            </a:endParaRPr>
          </a:p>
        </p:txBody>
      </p:sp>
    </p:spTree>
    <p:extLst>
      <p:ext uri="{BB962C8B-B14F-4D97-AF65-F5344CB8AC3E}">
        <p14:creationId xmlns="" xmlns:p14="http://schemas.microsoft.com/office/powerpoint/2010/main" val="49011222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文本框 1"/>
          <p:cNvSpPr txBox="1">
            <a:spLocks noChangeArrowheads="1"/>
          </p:cNvSpPr>
          <p:nvPr/>
        </p:nvSpPr>
        <p:spPr bwMode="auto">
          <a:xfrm>
            <a:off x="3498056" y="2560638"/>
            <a:ext cx="2954655" cy="1200329"/>
          </a:xfrm>
          <a:prstGeom prst="rect">
            <a:avLst/>
          </a:prstGeom>
          <a:noFill/>
          <a:ln w="9525">
            <a:noFill/>
            <a:miter lim="800000"/>
            <a:headEnd/>
            <a:tailEnd/>
          </a:ln>
        </p:spPr>
        <p:txBody>
          <a:bodyPr wrap="none">
            <a:spAutoFit/>
          </a:bodyPr>
          <a:lstStyle/>
          <a:p>
            <a:r>
              <a:rPr lang="zh-CN" altLang="en-US" sz="7200" b="1" dirty="0">
                <a:solidFill>
                  <a:schemeClr val="bg2">
                    <a:lumMod val="50000"/>
                  </a:schemeClr>
                </a:solidFill>
                <a:latin typeface="微软雅黑" pitchFamily="34" charset="-122"/>
                <a:ea typeface="微软雅黑" pitchFamily="34" charset="-122"/>
              </a:rPr>
              <a:t>谢谢！</a:t>
            </a:r>
          </a:p>
        </p:txBody>
      </p:sp>
    </p:spTree>
    <p:extLst>
      <p:ext uri="{BB962C8B-B14F-4D97-AF65-F5344CB8AC3E}">
        <p14:creationId xmlns="" xmlns:p14="http://schemas.microsoft.com/office/powerpoint/2010/main" val="1029201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视点">
  <a:themeElements>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视点">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视点">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781</TotalTime>
  <Words>4155</Words>
  <Application>Microsoft Office PowerPoint</Application>
  <PresentationFormat>全屏显示(4:3)</PresentationFormat>
  <Paragraphs>363</Paragraphs>
  <Slides>34</Slides>
  <Notes>30</Notes>
  <HiddenSlides>0</HiddenSlides>
  <MMClips>0</MMClips>
  <ScaleCrop>false</ScaleCrop>
  <HeadingPairs>
    <vt:vector size="6" baseType="variant">
      <vt:variant>
        <vt:lpstr>主题</vt:lpstr>
      </vt:variant>
      <vt:variant>
        <vt:i4>1</vt:i4>
      </vt:variant>
      <vt:variant>
        <vt:lpstr>嵌入 OLE 服务器</vt:lpstr>
      </vt:variant>
      <vt:variant>
        <vt:i4>0</vt:i4>
      </vt:variant>
      <vt:variant>
        <vt:lpstr>幻灯片标题</vt:lpstr>
      </vt:variant>
      <vt:variant>
        <vt:i4>34</vt:i4>
      </vt:variant>
    </vt:vector>
  </HeadingPairs>
  <TitlesOfParts>
    <vt:vector size="35" baseType="lpstr">
      <vt:lpstr>视点</vt:lpstr>
      <vt:lpstr>杭州图书馆RFID应用情况介绍</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zjl</dc:creator>
  <cp:lastModifiedBy>xujian</cp:lastModifiedBy>
  <cp:revision>332</cp:revision>
  <dcterms:created xsi:type="dcterms:W3CDTF">2017-05-23T05:50:14Z</dcterms:created>
  <dcterms:modified xsi:type="dcterms:W3CDTF">2017-05-25T07:44:17Z</dcterms:modified>
</cp:coreProperties>
</file>