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78" r:id="rId6"/>
    <p:sldId id="260" r:id="rId7"/>
    <p:sldId id="279" r:id="rId8"/>
    <p:sldId id="261" r:id="rId9"/>
    <p:sldId id="262" r:id="rId10"/>
    <p:sldId id="263" r:id="rId11"/>
    <p:sldId id="280" r:id="rId12"/>
    <p:sldId id="264" r:id="rId13"/>
    <p:sldId id="265" r:id="rId14"/>
    <p:sldId id="267" r:id="rId15"/>
    <p:sldId id="270" r:id="rId16"/>
    <p:sldId id="272" r:id="rId17"/>
    <p:sldId id="266" r:id="rId18"/>
    <p:sldId id="281" r:id="rId19"/>
    <p:sldId id="269" r:id="rId20"/>
    <p:sldId id="268" r:id="rId21"/>
    <p:sldId id="283" r:id="rId22"/>
    <p:sldId id="273" r:id="rId23"/>
    <p:sldId id="274" r:id="rId24"/>
    <p:sldId id="275" r:id="rId25"/>
    <p:sldId id="276" r:id="rId26"/>
    <p:sldId id="277" r:id="rId27"/>
    <p:sldId id="282" r:id="rId28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680" y="-3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C371A-6B0C-45FE-BBB4-F4CC455FD2B5}" type="datetimeFigureOut">
              <a:rPr lang="zh-CN" altLang="en-US"/>
              <a:pPr>
                <a:defRPr/>
              </a:pPr>
              <a:t>2017/5/25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4F990-EFC1-4944-B41E-A4A77C608CA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D4000F-E455-45E2-A8AD-4B7159592D84}" type="datetimeFigureOut">
              <a:rPr lang="zh-CN" altLang="en-US"/>
              <a:pPr>
                <a:defRPr/>
              </a:pPr>
              <a:t>2017/5/25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C3332-EE86-463F-9582-77B458B13A0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2AC6D-29FE-46D3-AD37-7AD91FC61299}" type="datetimeFigureOut">
              <a:rPr lang="zh-CN" altLang="en-US"/>
              <a:pPr>
                <a:defRPr/>
              </a:pPr>
              <a:t>2017/5/25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A7B83-F7FD-42C7-89EB-19CE0868FF6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6CE12-1F51-457F-928C-B2045164A8AE}" type="datetimeFigureOut">
              <a:rPr lang="zh-CN" altLang="en-US"/>
              <a:pPr>
                <a:defRPr/>
              </a:pPr>
              <a:t>2017/5/25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749A5-08A8-45A9-89FA-D094D4576C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1AC64-FF64-43B6-968E-FD9199C1F64E}" type="datetimeFigureOut">
              <a:rPr lang="zh-CN" altLang="en-US"/>
              <a:pPr>
                <a:defRPr/>
              </a:pPr>
              <a:t>2017/5/25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9F249-2A43-4083-B05E-5B6FBE7AD6C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5DC4C-41FC-4CDA-9520-B01A635243BF}" type="datetimeFigureOut">
              <a:rPr lang="zh-CN" altLang="en-US"/>
              <a:pPr>
                <a:defRPr/>
              </a:pPr>
              <a:t>2017/5/25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0C16E-0661-45B7-BBCE-B84ABA4A1CB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FBEEE-AB63-40B1-B310-E4802DA84714}" type="datetimeFigureOut">
              <a:rPr lang="zh-CN" altLang="en-US"/>
              <a:pPr>
                <a:defRPr/>
              </a:pPr>
              <a:t>2017/5/25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F18EE-1542-4AB0-A9B7-F50F67CBEC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50C62-DB9B-4E57-A267-916C38470EA1}" type="datetimeFigureOut">
              <a:rPr lang="zh-CN" altLang="en-US"/>
              <a:pPr>
                <a:defRPr/>
              </a:pPr>
              <a:t>2017/5/25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19BD7-316B-4D93-A40A-105341BF79F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005CB-038A-4EE8-B4FC-14A94350285E}" type="datetimeFigureOut">
              <a:rPr lang="zh-CN" altLang="en-US"/>
              <a:pPr>
                <a:defRPr/>
              </a:pPr>
              <a:t>2017/5/25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E2BA1-7714-4575-8156-9F1F0365B7C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9EB6E-699A-4721-B351-59B738619A9F}" type="datetimeFigureOut">
              <a:rPr lang="zh-CN" altLang="en-US"/>
              <a:pPr>
                <a:defRPr/>
              </a:pPr>
              <a:t>2017/5/25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DDDAF-6645-405C-B01E-85FE4D6F655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87D94-5E9C-4439-9F1A-8082B2EF5D62}" type="datetimeFigureOut">
              <a:rPr lang="zh-CN" altLang="en-US"/>
              <a:pPr>
                <a:defRPr/>
              </a:pPr>
              <a:t>2017/5/25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F0818-5D01-44A1-82F9-511AFF205D8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926DE12-AFED-4075-8D49-1B813CF20C6A}" type="datetimeFigureOut">
              <a:rPr lang="zh-CN" altLang="en-US"/>
              <a:pPr>
                <a:defRPr/>
              </a:pPr>
              <a:t>2017/5/25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BE8DB81-DE63-4944-B7E8-9B17FB2B736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1"/>
          <p:cNvPicPr>
            <a:picLocks noChangeAspect="1" noChangeArrowheads="1"/>
          </p:cNvPicPr>
          <p:nvPr/>
        </p:nvPicPr>
        <p:blipFill>
          <a:blip r:embed="rId2"/>
          <a:srcRect l="3123" r="5968"/>
          <a:stretch>
            <a:fillRect/>
          </a:stretch>
        </p:blipFill>
        <p:spPr bwMode="auto">
          <a:xfrm>
            <a:off x="-12700" y="3175"/>
            <a:ext cx="91567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-34925" y="0"/>
            <a:ext cx="9178925" cy="6958013"/>
          </a:xfrm>
          <a:prstGeom prst="rect">
            <a:avLst/>
          </a:prstGeom>
          <a:solidFill>
            <a:schemeClr val="bg1">
              <a:alpha val="7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23850" y="2133600"/>
            <a:ext cx="8497888" cy="1727200"/>
          </a:xfrm>
        </p:spPr>
        <p:txBody>
          <a:bodyPr/>
          <a:lstStyle/>
          <a:p>
            <a:pPr eaLnBrk="1" hangingPunct="1"/>
            <a:r>
              <a:rPr lang="zh-CN" altLang="en-US" sz="4800" smtClean="0">
                <a:solidFill>
                  <a:srgbClr val="000066"/>
                </a:solidFill>
              </a:rPr>
              <a:t>德清图书馆</a:t>
            </a:r>
            <a:r>
              <a:rPr lang="en-US" altLang="zh-CN" sz="4800" smtClean="0">
                <a:solidFill>
                  <a:srgbClr val="000066"/>
                </a:solidFill>
              </a:rPr>
              <a:t>RFID</a:t>
            </a:r>
            <a:r>
              <a:rPr lang="zh-CN" altLang="en-US" sz="4800" smtClean="0">
                <a:solidFill>
                  <a:srgbClr val="000066"/>
                </a:solidFill>
              </a:rPr>
              <a:t>系统建设</a:t>
            </a:r>
            <a:r>
              <a:rPr lang="en-US" altLang="zh-CN" sz="4800" smtClean="0">
                <a:solidFill>
                  <a:srgbClr val="000066"/>
                </a:solidFill>
              </a:rPr>
              <a:t/>
            </a:r>
            <a:br>
              <a:rPr lang="en-US" altLang="zh-CN" sz="4800" smtClean="0">
                <a:solidFill>
                  <a:srgbClr val="000066"/>
                </a:solidFill>
              </a:rPr>
            </a:br>
            <a:r>
              <a:rPr lang="zh-CN" altLang="en-US" sz="4800" smtClean="0">
                <a:solidFill>
                  <a:srgbClr val="000066"/>
                </a:solidFill>
              </a:rPr>
              <a:t>情况介绍</a:t>
            </a:r>
          </a:p>
        </p:txBody>
      </p:sp>
      <p:pic>
        <p:nvPicPr>
          <p:cNvPr id="13316" name="图片 6" descr="未标题-1 (2)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285750"/>
            <a:ext cx="300037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Text Box 8"/>
          <p:cNvSpPr txBox="1">
            <a:spLocks noChangeArrowheads="1"/>
          </p:cNvSpPr>
          <p:nvPr/>
        </p:nvSpPr>
        <p:spPr bwMode="auto">
          <a:xfrm>
            <a:off x="2484438" y="4581525"/>
            <a:ext cx="3671887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德清图书馆   雷华刚</a:t>
            </a:r>
          </a:p>
          <a:p>
            <a:pPr algn="ctr">
              <a:spcBef>
                <a:spcPct val="50000"/>
              </a:spcBef>
            </a:pPr>
            <a:r>
              <a:rPr lang="en-US" altLang="zh-CN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2017.5.26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矩形 2"/>
          <p:cNvSpPr>
            <a:spLocks noChangeArrowheads="1"/>
          </p:cNvSpPr>
          <p:nvPr/>
        </p:nvSpPr>
        <p:spPr bwMode="auto">
          <a:xfrm>
            <a:off x="0" y="-31750"/>
            <a:ext cx="9144000" cy="863600"/>
          </a:xfrm>
          <a:prstGeom prst="rect">
            <a:avLst/>
          </a:prstGeom>
          <a:solidFill>
            <a:srgbClr val="1A1A1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7" name="Text Box 3"/>
          <p:cNvSpPr txBox="1"/>
          <p:nvPr/>
        </p:nvSpPr>
        <p:spPr>
          <a:xfrm>
            <a:off x="971550" y="109538"/>
            <a:ext cx="4176713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3000" b="1" kern="1500" spc="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目录</a:t>
            </a:r>
          </a:p>
        </p:txBody>
      </p:sp>
      <p:sp>
        <p:nvSpPr>
          <p:cNvPr id="14339" name="矩形 5"/>
          <p:cNvSpPr>
            <a:spLocks noChangeArrowheads="1"/>
          </p:cNvSpPr>
          <p:nvPr/>
        </p:nvSpPr>
        <p:spPr bwMode="auto">
          <a:xfrm>
            <a:off x="-107950" y="109538"/>
            <a:ext cx="968375" cy="57626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14340" name="矩形 2"/>
          <p:cNvSpPr>
            <a:spLocks noChangeArrowheads="1"/>
          </p:cNvSpPr>
          <p:nvPr/>
        </p:nvSpPr>
        <p:spPr bwMode="auto">
          <a:xfrm>
            <a:off x="1000125" y="1785938"/>
            <a:ext cx="4889500" cy="311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zh-CN" altLang="en-US" sz="280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□  </a:t>
            </a:r>
            <a:r>
              <a:rPr lang="zh-CN" altLang="en-US" sz="28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设备选型和方案设计</a:t>
            </a:r>
            <a:endParaRPr lang="en-US" altLang="zh-CN" sz="28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r>
              <a:rPr lang="zh-CN" altLang="en-US" sz="280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□ </a:t>
            </a:r>
            <a:r>
              <a:rPr lang="zh-CN" altLang="en-US" sz="28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 项目实施和测试</a:t>
            </a:r>
            <a:endParaRPr lang="en-US" altLang="zh-CN" sz="28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r>
              <a:rPr lang="zh-CN" altLang="en-US" sz="280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□  </a:t>
            </a:r>
            <a:r>
              <a:rPr lang="zh-CN" altLang="en-US" sz="28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项目的优点和存在的问题</a:t>
            </a:r>
            <a:endParaRPr lang="en-US" altLang="zh-CN" sz="28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r>
              <a:rPr lang="zh-CN" altLang="en-US" sz="280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□  </a:t>
            </a:r>
            <a:r>
              <a:rPr lang="zh-CN" altLang="en-US" sz="28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几点建议</a:t>
            </a:r>
            <a:endParaRPr lang="en-US" altLang="zh-CN" sz="28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  <a:buFontTx/>
              <a:buAutoNum type="arabicPlain"/>
            </a:pPr>
            <a:endParaRPr lang="zh-CN" altLang="en-US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矩形 2"/>
          <p:cNvSpPr>
            <a:spLocks noChangeArrowheads="1"/>
          </p:cNvSpPr>
          <p:nvPr/>
        </p:nvSpPr>
        <p:spPr bwMode="auto">
          <a:xfrm>
            <a:off x="0" y="-31750"/>
            <a:ext cx="9144000" cy="863600"/>
          </a:xfrm>
          <a:prstGeom prst="rect">
            <a:avLst/>
          </a:prstGeom>
          <a:solidFill>
            <a:srgbClr val="1A1A1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7" name="Text Box 3"/>
          <p:cNvSpPr txBox="1"/>
          <p:nvPr/>
        </p:nvSpPr>
        <p:spPr>
          <a:xfrm>
            <a:off x="971550" y="109538"/>
            <a:ext cx="4176713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3000" b="1" kern="1500" spc="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设备选型和方案设计</a:t>
            </a:r>
          </a:p>
        </p:txBody>
      </p:sp>
      <p:sp>
        <p:nvSpPr>
          <p:cNvPr id="15363" name="矩形 5"/>
          <p:cNvSpPr>
            <a:spLocks noChangeArrowheads="1"/>
          </p:cNvSpPr>
          <p:nvPr/>
        </p:nvSpPr>
        <p:spPr bwMode="auto">
          <a:xfrm>
            <a:off x="-107950" y="109538"/>
            <a:ext cx="968375" cy="57626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15364" name="矩形 2"/>
          <p:cNvSpPr>
            <a:spLocks noChangeArrowheads="1"/>
          </p:cNvSpPr>
          <p:nvPr/>
        </p:nvSpPr>
        <p:spPr bwMode="auto">
          <a:xfrm>
            <a:off x="971550" y="1484313"/>
            <a:ext cx="6715125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、设备选型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zh-CN" sz="2000">
                <a:solidFill>
                  <a:schemeClr val="tx2"/>
                </a:solidFill>
                <a:ea typeface="微软雅黑" pitchFamily="34" charset="-122"/>
              </a:rPr>
              <a:t>频段的选择</a:t>
            </a:r>
            <a:endParaRPr lang="zh-CN" altLang="en-US" sz="2000">
              <a:solidFill>
                <a:schemeClr val="tx2"/>
              </a:solidFill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高频和超高频技术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分析各自优缺点</a:t>
            </a:r>
            <a:endParaRPr lang="en-US" altLang="zh-CN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用户购买产品主要考虑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产品的稳定性</a:t>
            </a:r>
            <a:endParaRPr lang="en-US" altLang="zh-CN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产品的售后服务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矩形 2"/>
          <p:cNvSpPr>
            <a:spLocks noChangeArrowheads="1"/>
          </p:cNvSpPr>
          <p:nvPr/>
        </p:nvSpPr>
        <p:spPr bwMode="auto">
          <a:xfrm>
            <a:off x="0" y="-31750"/>
            <a:ext cx="9144000" cy="863600"/>
          </a:xfrm>
          <a:prstGeom prst="rect">
            <a:avLst/>
          </a:prstGeom>
          <a:solidFill>
            <a:srgbClr val="1A1A1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7" name="Text Box 3"/>
          <p:cNvSpPr txBox="1"/>
          <p:nvPr/>
        </p:nvSpPr>
        <p:spPr>
          <a:xfrm>
            <a:off x="971550" y="109538"/>
            <a:ext cx="4176713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3000" b="1" kern="1500" spc="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设备选型和方案设计</a:t>
            </a:r>
          </a:p>
        </p:txBody>
      </p:sp>
      <p:sp>
        <p:nvSpPr>
          <p:cNvPr id="16387" name="矩形 5"/>
          <p:cNvSpPr>
            <a:spLocks noChangeArrowheads="1"/>
          </p:cNvSpPr>
          <p:nvPr/>
        </p:nvSpPr>
        <p:spPr bwMode="auto">
          <a:xfrm>
            <a:off x="-107950" y="109538"/>
            <a:ext cx="968375" cy="57626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16388" name="矩形 2"/>
          <p:cNvSpPr>
            <a:spLocks noChangeArrowheads="1"/>
          </p:cNvSpPr>
          <p:nvPr/>
        </p:nvSpPr>
        <p:spPr bwMode="auto">
          <a:xfrm>
            <a:off x="971550" y="1773238"/>
            <a:ext cx="6715125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en-US"/>
              <a:t>   </a:t>
            </a:r>
            <a:r>
              <a:rPr lang="zh-CN" altLang="zh-CN" sz="2000">
                <a:solidFill>
                  <a:schemeClr val="tx2"/>
                </a:solidFill>
                <a:ea typeface="微软雅黑" pitchFamily="34" charset="-122"/>
              </a:rPr>
              <a:t>面对激烈的竞争，我们的主要做法</a:t>
            </a:r>
            <a:endParaRPr lang="zh-CN" altLang="en-US" sz="2000">
              <a:solidFill>
                <a:schemeClr val="tx2"/>
              </a:solidFill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ea typeface="微软雅黑" pitchFamily="34" charset="-122"/>
              </a:rPr>
              <a:t>考察学习：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带着这两个问题我们考察了当时一些新上马自助借还系统的图书馆，包括采用高频和超高频的，了解用户使用真实情况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zh-CN" sz="2000">
                <a:ea typeface="微软雅黑" pitchFamily="34" charset="-122"/>
              </a:rPr>
              <a:t>召开技术论证会：</a:t>
            </a:r>
            <a:r>
              <a:rPr lang="zh-CN" altLang="zh-CN" sz="2000">
                <a:solidFill>
                  <a:schemeClr val="tx2"/>
                </a:solidFill>
                <a:ea typeface="微软雅黑" pitchFamily="34" charset="-122"/>
              </a:rPr>
              <a:t>为了选择好的产品，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我们比较慎重，我们组织了一个技术论证会，邀请省馆和高校馆的一些专家老师来讨论两种技术的优缺点，客观分析，集体决策采用哪种技术更合理些</a:t>
            </a:r>
            <a:endParaRPr lang="en-US" altLang="zh-CN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endParaRPr lang="en-US" altLang="zh-CN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endParaRPr lang="zh-CN" altLang="en-US" sz="200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矩形 2"/>
          <p:cNvSpPr>
            <a:spLocks noChangeArrowheads="1"/>
          </p:cNvSpPr>
          <p:nvPr/>
        </p:nvSpPr>
        <p:spPr bwMode="auto">
          <a:xfrm>
            <a:off x="0" y="-31750"/>
            <a:ext cx="9144000" cy="863600"/>
          </a:xfrm>
          <a:prstGeom prst="rect">
            <a:avLst/>
          </a:prstGeom>
          <a:solidFill>
            <a:srgbClr val="1A1A1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7" name="Text Box 3"/>
          <p:cNvSpPr txBox="1"/>
          <p:nvPr/>
        </p:nvSpPr>
        <p:spPr>
          <a:xfrm>
            <a:off x="971550" y="109538"/>
            <a:ext cx="4176713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3000" b="1" kern="1500" spc="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设备选型和方案设计</a:t>
            </a:r>
          </a:p>
        </p:txBody>
      </p:sp>
      <p:sp>
        <p:nvSpPr>
          <p:cNvPr id="17411" name="矩形 5"/>
          <p:cNvSpPr>
            <a:spLocks noChangeArrowheads="1"/>
          </p:cNvSpPr>
          <p:nvPr/>
        </p:nvSpPr>
        <p:spPr bwMode="auto">
          <a:xfrm>
            <a:off x="-107950" y="109538"/>
            <a:ext cx="968375" cy="57626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17412" name="矩形 2"/>
          <p:cNvSpPr>
            <a:spLocks noChangeArrowheads="1"/>
          </p:cNvSpPr>
          <p:nvPr/>
        </p:nvSpPr>
        <p:spPr bwMode="auto">
          <a:xfrm>
            <a:off x="971550" y="1773238"/>
            <a:ext cx="6715125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zh-CN"/>
              <a:t>◆</a:t>
            </a:r>
            <a:r>
              <a:rPr lang="zh-CN" altLang="en-US"/>
              <a:t>   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最后与会专家们一致认为：在当时，高频的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RFID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系统运行更稳定一些，售后的维护和更新更及时，更符合我馆的实际应用需求。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en-US"/>
              <a:t>    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根据专家论证会的意见，我们正式确定采用高频的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RFID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技术来时实现我馆的自助借还流程，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RFID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项目的建设也正式立项，进入具体的方案设计阶段。</a:t>
            </a:r>
          </a:p>
          <a:p>
            <a:pPr marL="457200" indent="-457200">
              <a:lnSpc>
                <a:spcPct val="150000"/>
              </a:lnSpc>
            </a:pPr>
            <a:endParaRPr lang="zh-CN" altLang="en-US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矩形 2"/>
          <p:cNvSpPr>
            <a:spLocks noChangeArrowheads="1"/>
          </p:cNvSpPr>
          <p:nvPr/>
        </p:nvSpPr>
        <p:spPr bwMode="auto">
          <a:xfrm>
            <a:off x="0" y="-31750"/>
            <a:ext cx="9144000" cy="863600"/>
          </a:xfrm>
          <a:prstGeom prst="rect">
            <a:avLst/>
          </a:prstGeom>
          <a:solidFill>
            <a:srgbClr val="1A1A1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7" name="Text Box 3"/>
          <p:cNvSpPr txBox="1"/>
          <p:nvPr/>
        </p:nvSpPr>
        <p:spPr>
          <a:xfrm>
            <a:off x="971550" y="109538"/>
            <a:ext cx="4176713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3000" b="1" kern="1500" spc="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设备选型和方案设计</a:t>
            </a:r>
          </a:p>
        </p:txBody>
      </p:sp>
      <p:sp>
        <p:nvSpPr>
          <p:cNvPr id="18435" name="矩形 5"/>
          <p:cNvSpPr>
            <a:spLocks noChangeArrowheads="1"/>
          </p:cNvSpPr>
          <p:nvPr/>
        </p:nvSpPr>
        <p:spPr bwMode="auto">
          <a:xfrm>
            <a:off x="-107950" y="109538"/>
            <a:ext cx="968375" cy="57626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18436" name="矩形 2"/>
          <p:cNvSpPr>
            <a:spLocks noChangeArrowheads="1"/>
          </p:cNvSpPr>
          <p:nvPr/>
        </p:nvSpPr>
        <p:spPr bwMode="auto">
          <a:xfrm>
            <a:off x="971550" y="1628775"/>
            <a:ext cx="6715125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、方案总体设计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设计原则</a:t>
            </a:r>
            <a:endParaRPr lang="en-US" altLang="zh-CN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高可靠性、稳定性：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网络架构和硬件设备的设计和选型要选用质量可靠产品，关键部位的设备可考虑冗余备份或者采购备件</a:t>
            </a:r>
            <a:endParaRPr lang="en-US" altLang="zh-CN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界面友善、便于操作：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采用傻瓜型操作界面，提供明确而友好的错误提示，采用规范的行业术语</a:t>
            </a:r>
            <a:endParaRPr lang="en-US" altLang="zh-CN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endParaRPr lang="zh-CN" altLang="en-US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矩形 2"/>
          <p:cNvSpPr>
            <a:spLocks noChangeArrowheads="1"/>
          </p:cNvSpPr>
          <p:nvPr/>
        </p:nvSpPr>
        <p:spPr bwMode="auto">
          <a:xfrm>
            <a:off x="0" y="-31750"/>
            <a:ext cx="9144000" cy="863600"/>
          </a:xfrm>
          <a:prstGeom prst="rect">
            <a:avLst/>
          </a:prstGeom>
          <a:solidFill>
            <a:srgbClr val="1A1A1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7" name="Text Box 3"/>
          <p:cNvSpPr txBox="1"/>
          <p:nvPr/>
        </p:nvSpPr>
        <p:spPr>
          <a:xfrm>
            <a:off x="971550" y="109538"/>
            <a:ext cx="4176713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3000" b="1" kern="1500" spc="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设备选型和方案设计</a:t>
            </a:r>
          </a:p>
        </p:txBody>
      </p:sp>
      <p:sp>
        <p:nvSpPr>
          <p:cNvPr id="19459" name="矩形 5"/>
          <p:cNvSpPr>
            <a:spLocks noChangeArrowheads="1"/>
          </p:cNvSpPr>
          <p:nvPr/>
        </p:nvSpPr>
        <p:spPr bwMode="auto">
          <a:xfrm>
            <a:off x="-107950" y="109538"/>
            <a:ext cx="968375" cy="57626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19460" name="矩形 2"/>
          <p:cNvSpPr>
            <a:spLocks noChangeArrowheads="1"/>
          </p:cNvSpPr>
          <p:nvPr/>
        </p:nvSpPr>
        <p:spPr bwMode="auto">
          <a:xfrm>
            <a:off x="971550" y="1341438"/>
            <a:ext cx="6715125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设计原则</a:t>
            </a:r>
            <a:endParaRPr lang="en-US" altLang="zh-CN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易于维护：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提供维护工具，以便于在系统参数发改变时用户能够方便地进行自行维护</a:t>
            </a:r>
            <a:endParaRPr lang="en-US" altLang="zh-CN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先进性：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采用国际、国内主流的技术，支持多种工作模式，保证在一定的时期内不会淘汰</a:t>
            </a:r>
            <a:endParaRPr lang="en-US" altLang="zh-CN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开放性：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系统的接口开放性和标准化，能与图书馆业务管理系统有机融合</a:t>
            </a:r>
            <a:endParaRPr lang="en-US" altLang="zh-CN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endParaRPr lang="zh-CN" altLang="en-US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矩形 2"/>
          <p:cNvSpPr>
            <a:spLocks noChangeArrowheads="1"/>
          </p:cNvSpPr>
          <p:nvPr/>
        </p:nvSpPr>
        <p:spPr bwMode="auto">
          <a:xfrm>
            <a:off x="0" y="-31750"/>
            <a:ext cx="9144000" cy="863600"/>
          </a:xfrm>
          <a:prstGeom prst="rect">
            <a:avLst/>
          </a:prstGeom>
          <a:solidFill>
            <a:srgbClr val="1A1A1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7" name="Text Box 3"/>
          <p:cNvSpPr txBox="1"/>
          <p:nvPr/>
        </p:nvSpPr>
        <p:spPr>
          <a:xfrm>
            <a:off x="971550" y="109538"/>
            <a:ext cx="4176713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3000" b="1" kern="1500" spc="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设备选型和方案设计</a:t>
            </a:r>
          </a:p>
        </p:txBody>
      </p:sp>
      <p:sp>
        <p:nvSpPr>
          <p:cNvPr id="20483" name="矩形 5"/>
          <p:cNvSpPr>
            <a:spLocks noChangeArrowheads="1"/>
          </p:cNvSpPr>
          <p:nvPr/>
        </p:nvSpPr>
        <p:spPr bwMode="auto">
          <a:xfrm>
            <a:off x="-107950" y="109538"/>
            <a:ext cx="968375" cy="57626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20484" name="矩形 2"/>
          <p:cNvSpPr>
            <a:spLocks noChangeArrowheads="1"/>
          </p:cNvSpPr>
          <p:nvPr/>
        </p:nvSpPr>
        <p:spPr bwMode="auto">
          <a:xfrm>
            <a:off x="971550" y="1341438"/>
            <a:ext cx="6715125" cy="423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zh-CN" sz="2400">
                <a:solidFill>
                  <a:schemeClr val="tx2"/>
                </a:solidFill>
                <a:ea typeface="微软雅黑" pitchFamily="34" charset="-122"/>
              </a:rPr>
              <a:t>常见的</a:t>
            </a:r>
            <a:r>
              <a:rPr lang="zh-CN" altLang="zh-CN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自助借还系统的体系结构</a:t>
            </a:r>
            <a:endParaRPr lang="zh-CN" altLang="en-US" sz="24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      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      图书馆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RFID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系统由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RFID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硬件、计算机集成设备、软件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组成，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RFID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硬件通过标准串口或者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USB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接口与计算机集成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设备连接，组成图书馆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RFID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系统的终端，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RFID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系统终端通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过终端软件以及物理网络与图书馆管理系统服务中心连接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交互信息。</a:t>
            </a:r>
            <a:r>
              <a:rPr lang="zh-CN" altLang="en-US"/>
              <a:t> </a:t>
            </a:r>
          </a:p>
          <a:p>
            <a:pPr marL="457200" indent="-457200">
              <a:lnSpc>
                <a:spcPct val="140000"/>
              </a:lnSpc>
            </a:pPr>
            <a:r>
              <a:rPr lang="zh-CN" altLang="en-US"/>
              <a:t>        </a:t>
            </a:r>
            <a:r>
              <a:rPr lang="zh-CN" altLang="en-US" sz="2000">
                <a:solidFill>
                  <a:schemeClr val="tx2"/>
                </a:solidFill>
                <a:ea typeface="微软雅黑" pitchFamily="34" charset="-122"/>
              </a:rPr>
              <a:t>终端软件与图书馆管理系统服务中心的连接遵守图书</a:t>
            </a:r>
          </a:p>
          <a:p>
            <a:pPr marL="457200" indent="-457200">
              <a:lnSpc>
                <a:spcPct val="140000"/>
              </a:lnSpc>
            </a:pPr>
            <a:r>
              <a:rPr lang="zh-CN" altLang="en-US" sz="2000">
                <a:solidFill>
                  <a:schemeClr val="tx2"/>
                </a:solidFill>
                <a:ea typeface="微软雅黑" pitchFamily="34" charset="-122"/>
              </a:rPr>
              <a:t>馆业内相关协议和计算机网络协议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矩形 2"/>
          <p:cNvSpPr>
            <a:spLocks noChangeArrowheads="1"/>
          </p:cNvSpPr>
          <p:nvPr/>
        </p:nvSpPr>
        <p:spPr bwMode="auto">
          <a:xfrm>
            <a:off x="0" y="-31750"/>
            <a:ext cx="9144000" cy="863600"/>
          </a:xfrm>
          <a:prstGeom prst="rect">
            <a:avLst/>
          </a:prstGeom>
          <a:solidFill>
            <a:srgbClr val="1A1A1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7" name="Text Box 3"/>
          <p:cNvSpPr txBox="1"/>
          <p:nvPr/>
        </p:nvSpPr>
        <p:spPr>
          <a:xfrm>
            <a:off x="971550" y="109538"/>
            <a:ext cx="4176713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3000" b="1" kern="1500" spc="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设备选型和方案设计</a:t>
            </a:r>
          </a:p>
        </p:txBody>
      </p:sp>
      <p:sp>
        <p:nvSpPr>
          <p:cNvPr id="21507" name="矩形 5"/>
          <p:cNvSpPr>
            <a:spLocks noChangeArrowheads="1"/>
          </p:cNvSpPr>
          <p:nvPr/>
        </p:nvSpPr>
        <p:spPr bwMode="auto">
          <a:xfrm>
            <a:off x="-107950" y="109538"/>
            <a:ext cx="968375" cy="57626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pic>
        <p:nvPicPr>
          <p:cNvPr id="21508" name="图片 28" descr="计算机系统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2636838"/>
            <a:ext cx="7704138" cy="286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矩形 2"/>
          <p:cNvSpPr>
            <a:spLocks noChangeArrowheads="1"/>
          </p:cNvSpPr>
          <p:nvPr/>
        </p:nvSpPr>
        <p:spPr bwMode="auto">
          <a:xfrm>
            <a:off x="900113" y="1052513"/>
            <a:ext cx="6715125" cy="246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zh-CN" sz="2400">
                <a:solidFill>
                  <a:schemeClr val="tx2"/>
                </a:solidFill>
                <a:ea typeface="微软雅黑" pitchFamily="34" charset="-122"/>
              </a:rPr>
              <a:t>自助借还系统的体系结构</a:t>
            </a:r>
            <a:endParaRPr lang="zh-CN" altLang="en-US" sz="2400">
              <a:solidFill>
                <a:schemeClr val="tx2"/>
              </a:solidFill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endParaRPr lang="zh-CN" altLang="en-US" sz="2000">
              <a:solidFill>
                <a:schemeClr val="tx2"/>
              </a:solidFill>
              <a:latin typeface="Calibri" pitchFamily="34" charset="0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latin typeface="Calibri" pitchFamily="34" charset="0"/>
                <a:ea typeface="微软雅黑" pitchFamily="34" charset="-122"/>
              </a:rPr>
              <a:t>系统拓扑图如下：</a:t>
            </a:r>
          </a:p>
          <a:p>
            <a:pPr marL="457200" indent="-457200">
              <a:lnSpc>
                <a:spcPct val="150000"/>
              </a:lnSpc>
            </a:pPr>
            <a:endParaRPr lang="en-US" altLang="zh-CN" sz="2000"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矩形 2"/>
          <p:cNvSpPr>
            <a:spLocks noChangeArrowheads="1"/>
          </p:cNvSpPr>
          <p:nvPr/>
        </p:nvSpPr>
        <p:spPr bwMode="auto">
          <a:xfrm>
            <a:off x="0" y="-31750"/>
            <a:ext cx="9144000" cy="863600"/>
          </a:xfrm>
          <a:prstGeom prst="rect">
            <a:avLst/>
          </a:prstGeom>
          <a:solidFill>
            <a:srgbClr val="1A1A1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7" name="Text Box 3"/>
          <p:cNvSpPr txBox="1"/>
          <p:nvPr/>
        </p:nvSpPr>
        <p:spPr>
          <a:xfrm>
            <a:off x="971550" y="109538"/>
            <a:ext cx="4176713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3000" b="1" kern="1500" spc="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设备选型和方案设计</a:t>
            </a:r>
          </a:p>
        </p:txBody>
      </p:sp>
      <p:sp>
        <p:nvSpPr>
          <p:cNvPr id="4101" name="矩形 5"/>
          <p:cNvSpPr>
            <a:spLocks noChangeArrowheads="1"/>
          </p:cNvSpPr>
          <p:nvPr/>
        </p:nvSpPr>
        <p:spPr bwMode="auto">
          <a:xfrm>
            <a:off x="-107950" y="109538"/>
            <a:ext cx="968375" cy="57626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4102" name="TextBox 5"/>
          <p:cNvSpPr txBox="1">
            <a:spLocks noChangeArrowheads="1"/>
          </p:cNvSpPr>
          <p:nvPr/>
        </p:nvSpPr>
        <p:spPr bwMode="auto">
          <a:xfrm>
            <a:off x="1042988" y="981075"/>
            <a:ext cx="714375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/>
              <a:t>◆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RFID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硬件方案：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RFID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馆员工作站、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RFID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标签转换站、自助借还系统设备、自助归还系统设备（室外）、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RFID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手持点检仪、安全门系统设备（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RFID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）。拓扑图如下：</a:t>
            </a:r>
          </a:p>
          <a:p>
            <a:endParaRPr lang="zh-CN" altLang="en-US" sz="2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0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Calibri" pitchFamily="34" charset="0"/>
            </a:endParaRP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331913" y="2205038"/>
          <a:ext cx="6769100" cy="4464050"/>
        </p:xfrm>
        <a:graphic>
          <a:graphicData uri="http://schemas.openxmlformats.org/presentationml/2006/ole">
            <p:oleObj spid="_x0000_s4098" r:id="rId3" imgW="5142357" imgH="4341114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矩形 2"/>
          <p:cNvSpPr>
            <a:spLocks noChangeArrowheads="1"/>
          </p:cNvSpPr>
          <p:nvPr/>
        </p:nvSpPr>
        <p:spPr bwMode="auto">
          <a:xfrm>
            <a:off x="0" y="-31750"/>
            <a:ext cx="9144000" cy="863600"/>
          </a:xfrm>
          <a:prstGeom prst="rect">
            <a:avLst/>
          </a:prstGeom>
          <a:solidFill>
            <a:srgbClr val="1A1A1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7" name="Text Box 3"/>
          <p:cNvSpPr txBox="1"/>
          <p:nvPr/>
        </p:nvSpPr>
        <p:spPr>
          <a:xfrm>
            <a:off x="971550" y="109538"/>
            <a:ext cx="4176713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3000" b="1" kern="1500" spc="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设备选型和方案设计</a:t>
            </a:r>
          </a:p>
        </p:txBody>
      </p:sp>
      <p:sp>
        <p:nvSpPr>
          <p:cNvPr id="24579" name="矩形 5"/>
          <p:cNvSpPr>
            <a:spLocks noChangeArrowheads="1"/>
          </p:cNvSpPr>
          <p:nvPr/>
        </p:nvSpPr>
        <p:spPr bwMode="auto">
          <a:xfrm>
            <a:off x="-107950" y="109538"/>
            <a:ext cx="968375" cy="57626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24580" name="TextBox 5"/>
          <p:cNvSpPr txBox="1">
            <a:spLocks noChangeArrowheads="1"/>
          </p:cNvSpPr>
          <p:nvPr/>
        </p:nvSpPr>
        <p:spPr bwMode="auto">
          <a:xfrm>
            <a:off x="971550" y="1773238"/>
            <a:ext cx="7143750" cy="310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◆</a:t>
            </a:r>
            <a:r>
              <a:rPr lang="zh-CN" altLang="zh-CN" sz="2400">
                <a:latin typeface="微软雅黑" pitchFamily="34" charset="-122"/>
                <a:ea typeface="微软雅黑" pitchFamily="34" charset="-122"/>
              </a:rPr>
              <a:t>系统软件架构的设计方案</a:t>
            </a:r>
            <a:r>
              <a:rPr lang="zh-CN" altLang="zh-CN" sz="200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通过软件将各种基于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R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FID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的硬件设备组建成一个统一的整体，并发挥相应的功能</a:t>
            </a:r>
          </a:p>
          <a:p>
            <a:pPr>
              <a:lnSpc>
                <a:spcPct val="150000"/>
              </a:lnSpc>
            </a:pPr>
            <a:r>
              <a:rPr lang="zh-CN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◆</a:t>
            </a:r>
            <a:r>
              <a:rPr lang="zh-CN" altLang="en-US" sz="2400">
                <a:latin typeface="微软雅黑" pitchFamily="34" charset="-122"/>
                <a:ea typeface="微软雅黑" pitchFamily="34" charset="-122"/>
              </a:rPr>
              <a:t>R</a:t>
            </a:r>
            <a:r>
              <a:rPr lang="en-US" altLang="zh-CN" sz="2400">
                <a:latin typeface="微软雅黑" pitchFamily="34" charset="-122"/>
                <a:ea typeface="微软雅黑" pitchFamily="34" charset="-122"/>
              </a:rPr>
              <a:t>FID</a:t>
            </a:r>
            <a:r>
              <a:rPr lang="zh-CN" altLang="en-US" sz="2400">
                <a:latin typeface="微软雅黑" pitchFamily="34" charset="-122"/>
                <a:ea typeface="微软雅黑" pitchFamily="34" charset="-122"/>
              </a:rPr>
              <a:t>标签数据格式方案：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主要是如何分配标签的、优先保证哪些数据被写入、哪些数据应该被保护等相关策略等</a:t>
            </a:r>
          </a:p>
          <a:p>
            <a:pPr>
              <a:lnSpc>
                <a:spcPct val="150000"/>
              </a:lnSpc>
            </a:pPr>
            <a:r>
              <a:rPr lang="zh-CN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◆</a:t>
            </a:r>
            <a:r>
              <a:rPr lang="zh-CN" altLang="zh-CN" sz="2400">
                <a:latin typeface="微软雅黑" pitchFamily="34" charset="-122"/>
                <a:ea typeface="微软雅黑" pitchFamily="34" charset="-122"/>
              </a:rPr>
              <a:t>与馆内业务管理系统对接的方案：</a:t>
            </a:r>
            <a:r>
              <a:rPr lang="zh-CN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包括如何与业务系统对接，数据交换的格式，以及接口的通信协议等</a:t>
            </a:r>
            <a:endParaRPr lang="zh-CN" altLang="en-US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8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矩形 2"/>
          <p:cNvSpPr>
            <a:spLocks noChangeArrowheads="1"/>
          </p:cNvSpPr>
          <p:nvPr/>
        </p:nvSpPr>
        <p:spPr bwMode="auto">
          <a:xfrm>
            <a:off x="0" y="-31750"/>
            <a:ext cx="9144000" cy="863600"/>
          </a:xfrm>
          <a:prstGeom prst="rect">
            <a:avLst/>
          </a:prstGeom>
          <a:solidFill>
            <a:srgbClr val="1A1A1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7" name="Text Box 3"/>
          <p:cNvSpPr txBox="1"/>
          <p:nvPr/>
        </p:nvSpPr>
        <p:spPr>
          <a:xfrm>
            <a:off x="971550" y="109538"/>
            <a:ext cx="4176713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3000" b="1" kern="1500" spc="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设备选型和方案设计</a:t>
            </a:r>
          </a:p>
        </p:txBody>
      </p:sp>
      <p:sp>
        <p:nvSpPr>
          <p:cNvPr id="25603" name="矩形 5"/>
          <p:cNvSpPr>
            <a:spLocks noChangeArrowheads="1"/>
          </p:cNvSpPr>
          <p:nvPr/>
        </p:nvSpPr>
        <p:spPr bwMode="auto">
          <a:xfrm>
            <a:off x="-107950" y="109538"/>
            <a:ext cx="968375" cy="57626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25604" name="矩形 2"/>
          <p:cNvSpPr>
            <a:spLocks noChangeArrowheads="1"/>
          </p:cNvSpPr>
          <p:nvPr/>
        </p:nvSpPr>
        <p:spPr bwMode="auto">
          <a:xfrm>
            <a:off x="857250" y="1071563"/>
            <a:ext cx="67151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/>
              <a:t>◆</a:t>
            </a:r>
            <a:r>
              <a:rPr lang="zh-CN" altLang="zh-CN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根据设计方案确定</a:t>
            </a:r>
            <a:r>
              <a:rPr lang="zh-CN" altLang="en-US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设备规划及数量</a:t>
            </a:r>
          </a:p>
          <a:p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标签</a:t>
            </a:r>
          </a:p>
          <a:p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标签是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RFID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技术中最基础的一项。使用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RFID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技术，首先必须将所有借阅藏书全部粘贴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RFID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标签。图书标签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25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万张、层架标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5000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个、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RFID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读者证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万张。</a:t>
            </a:r>
          </a:p>
          <a:p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自助借还书机</a:t>
            </a:r>
            <a:endParaRPr lang="zh-CN" altLang="en-US" sz="200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供读者自助借还书使用，将在图书馆一楼无人值守借阅室摆放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台，一楼少儿借阅室摆放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台，二楼综合借阅室摆放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台，共计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7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台。每台设备需预留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个强电点和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个弱电点。</a:t>
            </a:r>
          </a:p>
          <a:p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自助办证机</a:t>
            </a:r>
            <a:endParaRPr lang="zh-CN" altLang="en-US" sz="200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供读者自助办证使用，将在一楼无人值守图书馆内摆放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台，图书馆二楼大厅摆放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台，共需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台，每台设备需预留强电、弱电各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个。</a:t>
            </a:r>
          </a:p>
          <a:p>
            <a:r>
              <a:rPr lang="en-US" altLang="zh-CN" sz="2000" b="1">
                <a:latin typeface="微软雅黑" pitchFamily="34" charset="-122"/>
                <a:ea typeface="微软雅黑" pitchFamily="34" charset="-122"/>
              </a:rPr>
              <a:t>RFID</a:t>
            </a:r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馆藏清点器及三维导航系统</a:t>
            </a:r>
            <a:endParaRPr lang="zh-CN" altLang="en-US" sz="200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用于扫读图书信息，共需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套。</a:t>
            </a:r>
          </a:p>
          <a:p>
            <a:pPr>
              <a:lnSpc>
                <a:spcPct val="150000"/>
              </a:lnSpc>
            </a:pPr>
            <a:endParaRPr lang="zh-CN" altLang="en-US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矩形 2"/>
          <p:cNvSpPr>
            <a:spLocks noChangeArrowheads="1"/>
          </p:cNvSpPr>
          <p:nvPr/>
        </p:nvSpPr>
        <p:spPr bwMode="auto">
          <a:xfrm>
            <a:off x="0" y="-31750"/>
            <a:ext cx="9144000" cy="863600"/>
          </a:xfrm>
          <a:prstGeom prst="rect">
            <a:avLst/>
          </a:prstGeom>
          <a:solidFill>
            <a:srgbClr val="1A1A1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7" name="Text Box 3"/>
          <p:cNvSpPr txBox="1"/>
          <p:nvPr/>
        </p:nvSpPr>
        <p:spPr>
          <a:xfrm>
            <a:off x="971550" y="109538"/>
            <a:ext cx="4176713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3000" b="1" kern="1500" spc="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设备选型和方案设计</a:t>
            </a:r>
          </a:p>
        </p:txBody>
      </p:sp>
      <p:sp>
        <p:nvSpPr>
          <p:cNvPr id="26627" name="矩形 5"/>
          <p:cNvSpPr>
            <a:spLocks noChangeArrowheads="1"/>
          </p:cNvSpPr>
          <p:nvPr/>
        </p:nvSpPr>
        <p:spPr bwMode="auto">
          <a:xfrm>
            <a:off x="-107950" y="109538"/>
            <a:ext cx="968375" cy="57626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26628" name="矩形 2"/>
          <p:cNvSpPr>
            <a:spLocks noChangeArrowheads="1"/>
          </p:cNvSpPr>
          <p:nvPr/>
        </p:nvSpPr>
        <p:spPr bwMode="auto">
          <a:xfrm>
            <a:off x="1000125" y="1785938"/>
            <a:ext cx="67151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</a:pPr>
            <a:endParaRPr lang="en-US" altLang="zh-CN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endParaRPr lang="zh-CN" altLang="en-US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629" name="矩形 8"/>
          <p:cNvSpPr>
            <a:spLocks noChangeArrowheads="1"/>
          </p:cNvSpPr>
          <p:nvPr/>
        </p:nvSpPr>
        <p:spPr bwMode="auto">
          <a:xfrm>
            <a:off x="900113" y="1304925"/>
            <a:ext cx="6551612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latin typeface="微软雅黑" pitchFamily="34" charset="-122"/>
                <a:ea typeface="微软雅黑" pitchFamily="34" charset="-122"/>
              </a:rPr>
              <a:t>RFID</a:t>
            </a:r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防盗门禁</a:t>
            </a:r>
            <a:endParaRPr lang="zh-CN" altLang="en-US" sz="200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采用小门禁方式，将图书控制在各个借阅室内。一楼无人值守阅览室配置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套单通门禁，一楼少儿借阅室三通道门禁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套，二楼综合借阅室三通道门禁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套、二楼紧急通道设单通道门禁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套。共需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片。每片门需预留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个强电点。</a:t>
            </a:r>
          </a:p>
          <a:p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馆员工作站</a:t>
            </a:r>
            <a:endParaRPr lang="zh-CN" altLang="en-US" sz="200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供工作人员管理使用，在图书馆一楼服少儿借阅室摆放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台，二楼综合服务台配备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台，采编室配备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台，共需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8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台。</a:t>
            </a:r>
          </a:p>
          <a:p>
            <a:r>
              <a:rPr lang="en-US" altLang="zh-CN" sz="2000" b="1">
                <a:latin typeface="微软雅黑" pitchFamily="34" charset="-122"/>
                <a:ea typeface="微软雅黑" pitchFamily="34" charset="-122"/>
              </a:rPr>
              <a:t>RFID</a:t>
            </a:r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系统软件</a:t>
            </a:r>
            <a:endParaRPr lang="zh-CN" altLang="en-US" sz="200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RFID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自助借还书系统运行软件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套。</a:t>
            </a:r>
          </a:p>
          <a:p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系统接口</a:t>
            </a:r>
          </a:p>
          <a:p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与图创、统一办证的接口</a:t>
            </a:r>
          </a:p>
          <a:p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馆内</a:t>
            </a:r>
            <a:r>
              <a:rPr lang="en-US" altLang="zh-CN" sz="2000" b="1">
                <a:latin typeface="微软雅黑" pitchFamily="34" charset="-122"/>
                <a:ea typeface="微软雅黑" pitchFamily="34" charset="-122"/>
              </a:rPr>
              <a:t>24</a:t>
            </a:r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小时无人值守系统一套</a:t>
            </a:r>
          </a:p>
          <a:p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馆外</a:t>
            </a:r>
            <a:r>
              <a:rPr lang="en-US" altLang="zh-CN" sz="2000" b="1">
                <a:latin typeface="微软雅黑" pitchFamily="34" charset="-122"/>
                <a:ea typeface="微软雅黑" pitchFamily="34" charset="-122"/>
              </a:rPr>
              <a:t>24</a:t>
            </a:r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小时街区图书馆一台</a:t>
            </a:r>
          </a:p>
          <a:p>
            <a:endParaRPr lang="zh-CN" altLang="en-US" sz="2000" b="1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矩形 2"/>
          <p:cNvSpPr>
            <a:spLocks noChangeArrowheads="1"/>
          </p:cNvSpPr>
          <p:nvPr/>
        </p:nvSpPr>
        <p:spPr bwMode="auto">
          <a:xfrm>
            <a:off x="0" y="-31750"/>
            <a:ext cx="9144000" cy="863600"/>
          </a:xfrm>
          <a:prstGeom prst="rect">
            <a:avLst/>
          </a:prstGeom>
          <a:solidFill>
            <a:srgbClr val="1A1A1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7" name="Text Box 3"/>
          <p:cNvSpPr txBox="1"/>
          <p:nvPr/>
        </p:nvSpPr>
        <p:spPr>
          <a:xfrm>
            <a:off x="971550" y="109538"/>
            <a:ext cx="4176713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3000" b="1" kern="1500" spc="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项目的实施和验收</a:t>
            </a:r>
          </a:p>
        </p:txBody>
      </p:sp>
      <p:sp>
        <p:nvSpPr>
          <p:cNvPr id="27651" name="矩形 5"/>
          <p:cNvSpPr>
            <a:spLocks noChangeArrowheads="1"/>
          </p:cNvSpPr>
          <p:nvPr/>
        </p:nvSpPr>
        <p:spPr bwMode="auto">
          <a:xfrm>
            <a:off x="-107950" y="109538"/>
            <a:ext cx="968375" cy="57626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27652" name="矩形 2"/>
          <p:cNvSpPr>
            <a:spLocks noChangeArrowheads="1"/>
          </p:cNvSpPr>
          <p:nvPr/>
        </p:nvSpPr>
        <p:spPr bwMode="auto">
          <a:xfrm>
            <a:off x="971550" y="1125538"/>
            <a:ext cx="6715125" cy="630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zh-CN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、制定设备招标参数、招标</a:t>
            </a:r>
          </a:p>
          <a:p>
            <a:pPr marL="457200" indent="-457200">
              <a:lnSpc>
                <a:spcPct val="150000"/>
              </a:lnSpc>
            </a:pPr>
            <a:r>
              <a:rPr lang="en-US" altLang="zh-CN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、到货验收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仔细清点到货的设备型号、参数</a:t>
            </a:r>
          </a:p>
          <a:p>
            <a:pPr marL="457200" indent="-457200">
              <a:lnSpc>
                <a:spcPct val="150000"/>
              </a:lnSpc>
            </a:pPr>
            <a:r>
              <a:rPr lang="en-US" altLang="zh-CN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、制定详细的施工方案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设备安装的具体点位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没采用自助系统之前的业务流程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根据馆内业务信息化系统的具体情况分析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确定加入自助系统之后的业务流程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根据系统对接方案确定需要开发的接口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协调相关的供应商配合</a:t>
            </a:r>
          </a:p>
          <a:p>
            <a:pPr marL="457200" indent="-457200">
              <a:lnSpc>
                <a:spcPct val="150000"/>
              </a:lnSpc>
            </a:pPr>
            <a:endParaRPr lang="zh-CN" altLang="en-US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endParaRPr lang="en-US" altLang="zh-CN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endParaRPr lang="en-US" altLang="zh-CN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矩形 2"/>
          <p:cNvSpPr>
            <a:spLocks noChangeArrowheads="1"/>
          </p:cNvSpPr>
          <p:nvPr/>
        </p:nvSpPr>
        <p:spPr bwMode="auto">
          <a:xfrm>
            <a:off x="0" y="-31750"/>
            <a:ext cx="9144000" cy="863600"/>
          </a:xfrm>
          <a:prstGeom prst="rect">
            <a:avLst/>
          </a:prstGeom>
          <a:solidFill>
            <a:srgbClr val="1A1A1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7" name="Text Box 3"/>
          <p:cNvSpPr txBox="1"/>
          <p:nvPr/>
        </p:nvSpPr>
        <p:spPr>
          <a:xfrm>
            <a:off x="971550" y="109538"/>
            <a:ext cx="4176713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3000" b="1" kern="1500" spc="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项目的实施和验收</a:t>
            </a:r>
          </a:p>
        </p:txBody>
      </p:sp>
      <p:sp>
        <p:nvSpPr>
          <p:cNvPr id="28675" name="矩形 5"/>
          <p:cNvSpPr>
            <a:spLocks noChangeArrowheads="1"/>
          </p:cNvSpPr>
          <p:nvPr/>
        </p:nvSpPr>
        <p:spPr bwMode="auto">
          <a:xfrm>
            <a:off x="-107950" y="109538"/>
            <a:ext cx="968375" cy="57626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pic>
        <p:nvPicPr>
          <p:cNvPr id="28676" name="Picture 6" descr="系统交互示意图_V1_201310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1773238"/>
            <a:ext cx="6840538" cy="442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Text Box 7"/>
          <p:cNvSpPr txBox="1">
            <a:spLocks noChangeArrowheads="1"/>
          </p:cNvSpPr>
          <p:nvPr/>
        </p:nvSpPr>
        <p:spPr bwMode="auto">
          <a:xfrm>
            <a:off x="323850" y="1052513"/>
            <a:ext cx="4176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没采用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RFID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系统之前的拓扑图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椭圆 20"/>
          <p:cNvSpPr/>
          <p:nvPr/>
        </p:nvSpPr>
        <p:spPr>
          <a:xfrm>
            <a:off x="4429124" y="2000240"/>
            <a:ext cx="1857388" cy="857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统一办证系统</a:t>
            </a:r>
          </a:p>
        </p:txBody>
      </p:sp>
      <p:sp>
        <p:nvSpPr>
          <p:cNvPr id="23" name="椭圆 22"/>
          <p:cNvSpPr/>
          <p:nvPr/>
        </p:nvSpPr>
        <p:spPr>
          <a:xfrm>
            <a:off x="6643702" y="5357826"/>
            <a:ext cx="1857388" cy="857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数字资源用户系统</a:t>
            </a:r>
          </a:p>
        </p:txBody>
      </p:sp>
      <p:sp>
        <p:nvSpPr>
          <p:cNvPr id="24" name="椭圆 23"/>
          <p:cNvSpPr/>
          <p:nvPr/>
        </p:nvSpPr>
        <p:spPr>
          <a:xfrm>
            <a:off x="6858016" y="3214686"/>
            <a:ext cx="1857388" cy="857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用户统一认证系统</a:t>
            </a:r>
          </a:p>
        </p:txBody>
      </p:sp>
      <p:sp>
        <p:nvSpPr>
          <p:cNvPr id="25" name="椭圆 24"/>
          <p:cNvSpPr/>
          <p:nvPr/>
        </p:nvSpPr>
        <p:spPr>
          <a:xfrm>
            <a:off x="919138" y="1068372"/>
            <a:ext cx="1857387" cy="8572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统一计费系统</a:t>
            </a:r>
          </a:p>
        </p:txBody>
      </p:sp>
      <p:sp>
        <p:nvSpPr>
          <p:cNvPr id="26" name="椭圆 25"/>
          <p:cNvSpPr/>
          <p:nvPr/>
        </p:nvSpPr>
        <p:spPr>
          <a:xfrm>
            <a:off x="3651243" y="277790"/>
            <a:ext cx="1857388" cy="8572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自助复印打印系统</a:t>
            </a:r>
          </a:p>
        </p:txBody>
      </p:sp>
      <p:sp>
        <p:nvSpPr>
          <p:cNvPr id="27" name="椭圆 26"/>
          <p:cNvSpPr/>
          <p:nvPr/>
        </p:nvSpPr>
        <p:spPr>
          <a:xfrm>
            <a:off x="2068495" y="3303587"/>
            <a:ext cx="1857388" cy="8572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图创业务管理系统</a:t>
            </a:r>
          </a:p>
        </p:txBody>
      </p:sp>
      <p:sp>
        <p:nvSpPr>
          <p:cNvPr id="28" name="椭圆 27"/>
          <p:cNvSpPr/>
          <p:nvPr/>
        </p:nvSpPr>
        <p:spPr>
          <a:xfrm>
            <a:off x="214282" y="4929198"/>
            <a:ext cx="1857388" cy="857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其他消费系统</a:t>
            </a:r>
          </a:p>
        </p:txBody>
      </p:sp>
      <p:pic>
        <p:nvPicPr>
          <p:cNvPr id="29704" name="椭圆 28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4663" y="4365625"/>
            <a:ext cx="1895475" cy="890588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</p:pic>
      <p:sp>
        <p:nvSpPr>
          <p:cNvPr id="30" name="椭圆 29"/>
          <p:cNvSpPr/>
          <p:nvPr/>
        </p:nvSpPr>
        <p:spPr>
          <a:xfrm>
            <a:off x="6858016" y="1500174"/>
            <a:ext cx="1857388" cy="857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网站系统</a:t>
            </a:r>
          </a:p>
        </p:txBody>
      </p:sp>
      <p:sp>
        <p:nvSpPr>
          <p:cNvPr id="31" name="椭圆 30"/>
          <p:cNvSpPr/>
          <p:nvPr/>
        </p:nvSpPr>
        <p:spPr>
          <a:xfrm>
            <a:off x="6715140" y="428604"/>
            <a:ext cx="1857388" cy="857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无线上网管理系统</a:t>
            </a:r>
          </a:p>
        </p:txBody>
      </p:sp>
      <p:cxnSp>
        <p:nvCxnSpPr>
          <p:cNvPr id="33" name="直接箭头连接符 32"/>
          <p:cNvCxnSpPr>
            <a:stCxn id="21" idx="3"/>
            <a:endCxn id="27" idx="7"/>
          </p:cNvCxnSpPr>
          <p:nvPr/>
        </p:nvCxnSpPr>
        <p:spPr>
          <a:xfrm rot="5400000">
            <a:off x="3839369" y="2550319"/>
            <a:ext cx="679450" cy="10429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8" name="TextBox 33"/>
          <p:cNvSpPr txBox="1">
            <a:spLocks noChangeArrowheads="1"/>
          </p:cNvSpPr>
          <p:nvPr/>
        </p:nvSpPr>
        <p:spPr bwMode="auto">
          <a:xfrm>
            <a:off x="3924300" y="2708275"/>
            <a:ext cx="6429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Constantia" pitchFamily="18" charset="0"/>
              </a:rPr>
              <a:t>同步</a:t>
            </a:r>
          </a:p>
        </p:txBody>
      </p:sp>
      <p:cxnSp>
        <p:nvCxnSpPr>
          <p:cNvPr id="40" name="直接箭头连接符 39"/>
          <p:cNvCxnSpPr/>
          <p:nvPr/>
        </p:nvCxnSpPr>
        <p:spPr>
          <a:xfrm rot="10800000">
            <a:off x="2714625" y="1643063"/>
            <a:ext cx="1785938" cy="57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10" name="TextBox 41"/>
          <p:cNvSpPr txBox="1">
            <a:spLocks noChangeArrowheads="1"/>
          </p:cNvSpPr>
          <p:nvPr/>
        </p:nvSpPr>
        <p:spPr bwMode="auto">
          <a:xfrm>
            <a:off x="3348038" y="1341438"/>
            <a:ext cx="7858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Constantia" pitchFamily="18" charset="0"/>
              </a:rPr>
              <a:t>同步</a:t>
            </a:r>
          </a:p>
        </p:txBody>
      </p:sp>
      <p:cxnSp>
        <p:nvCxnSpPr>
          <p:cNvPr id="46" name="直接箭头连接符 45"/>
          <p:cNvCxnSpPr>
            <a:stCxn id="26" idx="2"/>
            <a:endCxn id="25" idx="7"/>
          </p:cNvCxnSpPr>
          <p:nvPr/>
        </p:nvCxnSpPr>
        <p:spPr>
          <a:xfrm rot="10800000" flipV="1">
            <a:off x="2843213" y="1052513"/>
            <a:ext cx="1128712" cy="482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/>
          <p:cNvCxnSpPr/>
          <p:nvPr/>
        </p:nvCxnSpPr>
        <p:spPr>
          <a:xfrm rot="10800000">
            <a:off x="3643313" y="4071938"/>
            <a:ext cx="785812" cy="5000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13" name="直接箭头连接符 51"/>
          <p:cNvCxnSpPr>
            <a:cxnSpLocks noChangeShapeType="1"/>
            <a:stCxn id="27" idx="1"/>
          </p:cNvCxnSpPr>
          <p:nvPr/>
        </p:nvCxnSpPr>
        <p:spPr bwMode="auto">
          <a:xfrm flipH="1" flipV="1">
            <a:off x="1908175" y="1916113"/>
            <a:ext cx="142875" cy="1817687"/>
          </a:xfrm>
          <a:prstGeom prst="straightConnector1">
            <a:avLst/>
          </a:prstGeom>
          <a:noFill/>
          <a:ln w="9525" algn="ctr">
            <a:solidFill>
              <a:srgbClr val="065093"/>
            </a:solidFill>
            <a:round/>
            <a:headEnd/>
            <a:tailEnd type="arrow" w="med" len="med"/>
          </a:ln>
        </p:spPr>
      </p:cxnSp>
      <p:cxnSp>
        <p:nvCxnSpPr>
          <p:cNvPr id="56" name="直接箭头连接符 55"/>
          <p:cNvCxnSpPr>
            <a:endCxn id="31" idx="3"/>
          </p:cNvCxnSpPr>
          <p:nvPr/>
        </p:nvCxnSpPr>
        <p:spPr>
          <a:xfrm flipV="1">
            <a:off x="5500688" y="1160463"/>
            <a:ext cx="1485900" cy="8397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箭头连接符 63"/>
          <p:cNvCxnSpPr/>
          <p:nvPr/>
        </p:nvCxnSpPr>
        <p:spPr>
          <a:xfrm rot="5400000" flipH="1" flipV="1">
            <a:off x="-214313" y="3000376"/>
            <a:ext cx="3000375" cy="8572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16" name="TextBox 64"/>
          <p:cNvSpPr txBox="1">
            <a:spLocks noChangeArrowheads="1"/>
          </p:cNvSpPr>
          <p:nvPr/>
        </p:nvSpPr>
        <p:spPr bwMode="auto">
          <a:xfrm>
            <a:off x="6500813" y="2786063"/>
            <a:ext cx="785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Constantia" pitchFamily="18" charset="0"/>
              </a:rPr>
              <a:t>同步</a:t>
            </a:r>
          </a:p>
        </p:txBody>
      </p:sp>
      <p:sp>
        <p:nvSpPr>
          <p:cNvPr id="29717" name="TextBox 65"/>
          <p:cNvSpPr txBox="1">
            <a:spLocks noChangeArrowheads="1"/>
          </p:cNvSpPr>
          <p:nvPr/>
        </p:nvSpPr>
        <p:spPr bwMode="auto">
          <a:xfrm>
            <a:off x="5715000" y="1500188"/>
            <a:ext cx="785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Constantia" pitchFamily="18" charset="0"/>
              </a:rPr>
              <a:t>同步</a:t>
            </a:r>
          </a:p>
        </p:txBody>
      </p:sp>
      <p:sp>
        <p:nvSpPr>
          <p:cNvPr id="29718" name="TextBox 69"/>
          <p:cNvSpPr txBox="1">
            <a:spLocks noChangeArrowheads="1"/>
          </p:cNvSpPr>
          <p:nvPr/>
        </p:nvSpPr>
        <p:spPr bwMode="auto">
          <a:xfrm>
            <a:off x="7215188" y="4286250"/>
            <a:ext cx="5715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Constantia" pitchFamily="18" charset="0"/>
              </a:rPr>
              <a:t>认证</a:t>
            </a:r>
          </a:p>
        </p:txBody>
      </p:sp>
      <p:cxnSp>
        <p:nvCxnSpPr>
          <p:cNvPr id="72" name="直接箭头连接符 71"/>
          <p:cNvCxnSpPr>
            <a:stCxn id="23" idx="0"/>
          </p:cNvCxnSpPr>
          <p:nvPr/>
        </p:nvCxnSpPr>
        <p:spPr>
          <a:xfrm rot="5400000" flipH="1" flipV="1">
            <a:off x="7000875" y="4714875"/>
            <a:ext cx="1214438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箭头连接符 73"/>
          <p:cNvCxnSpPr>
            <a:stCxn id="21" idx="5"/>
            <a:endCxn id="24" idx="1"/>
          </p:cNvCxnSpPr>
          <p:nvPr/>
        </p:nvCxnSpPr>
        <p:spPr>
          <a:xfrm rot="16200000" flipH="1">
            <a:off x="6268245" y="2478881"/>
            <a:ext cx="608012" cy="11144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21" name="TextBox 75"/>
          <p:cNvSpPr txBox="1">
            <a:spLocks noChangeArrowheads="1"/>
          </p:cNvSpPr>
          <p:nvPr/>
        </p:nvSpPr>
        <p:spPr bwMode="auto">
          <a:xfrm>
            <a:off x="3929063" y="3929063"/>
            <a:ext cx="5000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Constantia" pitchFamily="18" charset="0"/>
              </a:rPr>
              <a:t>查询</a:t>
            </a:r>
          </a:p>
        </p:txBody>
      </p:sp>
      <p:sp>
        <p:nvSpPr>
          <p:cNvPr id="29722" name="TextBox 77"/>
          <p:cNvSpPr txBox="1">
            <a:spLocks noChangeArrowheads="1"/>
          </p:cNvSpPr>
          <p:nvPr/>
        </p:nvSpPr>
        <p:spPr bwMode="auto">
          <a:xfrm>
            <a:off x="2051050" y="1989138"/>
            <a:ext cx="4286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Constantia" pitchFamily="18" charset="0"/>
              </a:rPr>
              <a:t>扣款信息</a:t>
            </a:r>
          </a:p>
        </p:txBody>
      </p:sp>
      <p:cxnSp>
        <p:nvCxnSpPr>
          <p:cNvPr id="80" name="直接箭头连接符 79"/>
          <p:cNvCxnSpPr>
            <a:endCxn id="21" idx="4"/>
          </p:cNvCxnSpPr>
          <p:nvPr/>
        </p:nvCxnSpPr>
        <p:spPr>
          <a:xfrm rot="5400000" flipH="1" flipV="1">
            <a:off x="4607719" y="3607594"/>
            <a:ext cx="1501775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24" name="TextBox 80"/>
          <p:cNvSpPr txBox="1">
            <a:spLocks noChangeArrowheads="1"/>
          </p:cNvSpPr>
          <p:nvPr/>
        </p:nvSpPr>
        <p:spPr bwMode="auto">
          <a:xfrm>
            <a:off x="5357813" y="3214688"/>
            <a:ext cx="4286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Constantia" pitchFamily="18" charset="0"/>
              </a:rPr>
              <a:t>办证</a:t>
            </a:r>
          </a:p>
        </p:txBody>
      </p:sp>
      <p:cxnSp>
        <p:nvCxnSpPr>
          <p:cNvPr id="85" name="直接箭头连接符 84"/>
          <p:cNvCxnSpPr/>
          <p:nvPr/>
        </p:nvCxnSpPr>
        <p:spPr>
          <a:xfrm rot="5400000">
            <a:off x="7286625" y="4643438"/>
            <a:ext cx="1285875" cy="142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箭头连接符 86"/>
          <p:cNvCxnSpPr>
            <a:stCxn id="25" idx="5"/>
          </p:cNvCxnSpPr>
          <p:nvPr/>
        </p:nvCxnSpPr>
        <p:spPr>
          <a:xfrm rot="16200000" flipH="1">
            <a:off x="1837531" y="2480469"/>
            <a:ext cx="1554163" cy="2000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箭头连接符 88"/>
          <p:cNvCxnSpPr/>
          <p:nvPr/>
        </p:nvCxnSpPr>
        <p:spPr>
          <a:xfrm>
            <a:off x="3143250" y="4214813"/>
            <a:ext cx="1214438" cy="7143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28" name="TextBox 89"/>
          <p:cNvSpPr txBox="1">
            <a:spLocks noChangeArrowheads="1"/>
          </p:cNvSpPr>
          <p:nvPr/>
        </p:nvSpPr>
        <p:spPr bwMode="auto">
          <a:xfrm>
            <a:off x="2571750" y="1928813"/>
            <a:ext cx="4159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Constantia" pitchFamily="18" charset="0"/>
              </a:rPr>
              <a:t>信</a:t>
            </a:r>
            <a:endParaRPr lang="en-US" altLang="zh-CN">
              <a:latin typeface="Constantia" pitchFamily="18" charset="0"/>
            </a:endParaRPr>
          </a:p>
          <a:p>
            <a:r>
              <a:rPr lang="zh-CN" altLang="en-US">
                <a:latin typeface="Constantia" pitchFamily="18" charset="0"/>
              </a:rPr>
              <a:t>息</a:t>
            </a:r>
            <a:endParaRPr lang="en-US" altLang="zh-CN">
              <a:latin typeface="Constantia" pitchFamily="18" charset="0"/>
            </a:endParaRPr>
          </a:p>
          <a:p>
            <a:r>
              <a:rPr lang="zh-CN" altLang="en-US">
                <a:latin typeface="Constantia" pitchFamily="18" charset="0"/>
              </a:rPr>
              <a:t>反</a:t>
            </a:r>
            <a:endParaRPr lang="en-US" altLang="zh-CN">
              <a:latin typeface="Constantia" pitchFamily="18" charset="0"/>
            </a:endParaRPr>
          </a:p>
          <a:p>
            <a:r>
              <a:rPr lang="zh-CN" altLang="en-US">
                <a:latin typeface="Constantia" pitchFamily="18" charset="0"/>
              </a:rPr>
              <a:t>馈</a:t>
            </a:r>
          </a:p>
        </p:txBody>
      </p:sp>
      <p:sp>
        <p:nvSpPr>
          <p:cNvPr id="29729" name="TextBox 90"/>
          <p:cNvSpPr txBox="1">
            <a:spLocks noChangeArrowheads="1"/>
          </p:cNvSpPr>
          <p:nvPr/>
        </p:nvSpPr>
        <p:spPr bwMode="auto">
          <a:xfrm>
            <a:off x="3357563" y="4286250"/>
            <a:ext cx="4159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Constantia" pitchFamily="18" charset="0"/>
              </a:rPr>
              <a:t>信</a:t>
            </a:r>
            <a:endParaRPr lang="en-US" altLang="zh-CN">
              <a:latin typeface="Constantia" pitchFamily="18" charset="0"/>
            </a:endParaRPr>
          </a:p>
          <a:p>
            <a:r>
              <a:rPr lang="zh-CN" altLang="en-US">
                <a:latin typeface="Constantia" pitchFamily="18" charset="0"/>
              </a:rPr>
              <a:t>息</a:t>
            </a:r>
            <a:endParaRPr lang="en-US" altLang="zh-CN">
              <a:latin typeface="Constantia" pitchFamily="18" charset="0"/>
            </a:endParaRPr>
          </a:p>
          <a:p>
            <a:r>
              <a:rPr lang="zh-CN" altLang="en-US">
                <a:latin typeface="Constantia" pitchFamily="18" charset="0"/>
              </a:rPr>
              <a:t>反</a:t>
            </a:r>
            <a:endParaRPr lang="en-US" altLang="zh-CN">
              <a:latin typeface="Constantia" pitchFamily="18" charset="0"/>
            </a:endParaRPr>
          </a:p>
          <a:p>
            <a:r>
              <a:rPr lang="zh-CN" altLang="en-US">
                <a:latin typeface="Constantia" pitchFamily="18" charset="0"/>
              </a:rPr>
              <a:t>馈</a:t>
            </a:r>
          </a:p>
        </p:txBody>
      </p:sp>
      <p:sp>
        <p:nvSpPr>
          <p:cNvPr id="29730" name="TextBox 91"/>
          <p:cNvSpPr txBox="1">
            <a:spLocks noChangeArrowheads="1"/>
          </p:cNvSpPr>
          <p:nvPr/>
        </p:nvSpPr>
        <p:spPr bwMode="auto">
          <a:xfrm>
            <a:off x="8001000" y="4143375"/>
            <a:ext cx="4159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Constantia" pitchFamily="18" charset="0"/>
              </a:rPr>
              <a:t>信</a:t>
            </a:r>
            <a:endParaRPr lang="en-US" altLang="zh-CN">
              <a:latin typeface="Constantia" pitchFamily="18" charset="0"/>
            </a:endParaRPr>
          </a:p>
          <a:p>
            <a:r>
              <a:rPr lang="zh-CN" altLang="en-US">
                <a:latin typeface="Constantia" pitchFamily="18" charset="0"/>
              </a:rPr>
              <a:t>息</a:t>
            </a:r>
            <a:endParaRPr lang="en-US" altLang="zh-CN">
              <a:latin typeface="Constantia" pitchFamily="18" charset="0"/>
            </a:endParaRPr>
          </a:p>
          <a:p>
            <a:r>
              <a:rPr lang="zh-CN" altLang="en-US">
                <a:latin typeface="Constantia" pitchFamily="18" charset="0"/>
              </a:rPr>
              <a:t>反</a:t>
            </a:r>
            <a:endParaRPr lang="en-US" altLang="zh-CN">
              <a:latin typeface="Constantia" pitchFamily="18" charset="0"/>
            </a:endParaRPr>
          </a:p>
          <a:p>
            <a:r>
              <a:rPr lang="zh-CN" altLang="en-US">
                <a:latin typeface="Constantia" pitchFamily="18" charset="0"/>
              </a:rPr>
              <a:t>馈</a:t>
            </a:r>
          </a:p>
        </p:txBody>
      </p:sp>
      <p:cxnSp>
        <p:nvCxnSpPr>
          <p:cNvPr id="29731" name="直接箭头连接符 93"/>
          <p:cNvCxnSpPr>
            <a:cxnSpLocks noChangeShapeType="1"/>
          </p:cNvCxnSpPr>
          <p:nvPr/>
        </p:nvCxnSpPr>
        <p:spPr bwMode="auto">
          <a:xfrm flipH="1">
            <a:off x="1116013" y="1844675"/>
            <a:ext cx="746125" cy="3068638"/>
          </a:xfrm>
          <a:prstGeom prst="straightConnector1">
            <a:avLst/>
          </a:prstGeom>
          <a:noFill/>
          <a:ln w="9525" algn="ctr">
            <a:solidFill>
              <a:srgbClr val="065093"/>
            </a:solidFill>
            <a:round/>
            <a:headEnd/>
            <a:tailEnd type="arrow" w="med" len="med"/>
          </a:ln>
        </p:spPr>
      </p:cxnSp>
      <p:sp>
        <p:nvSpPr>
          <p:cNvPr id="29732" name="TextBox 94"/>
          <p:cNvSpPr txBox="1">
            <a:spLocks noChangeArrowheads="1"/>
          </p:cNvSpPr>
          <p:nvPr/>
        </p:nvSpPr>
        <p:spPr bwMode="auto">
          <a:xfrm>
            <a:off x="2843213" y="692150"/>
            <a:ext cx="5000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Constantia" pitchFamily="18" charset="0"/>
              </a:rPr>
              <a:t>查询</a:t>
            </a:r>
          </a:p>
        </p:txBody>
      </p:sp>
      <p:cxnSp>
        <p:nvCxnSpPr>
          <p:cNvPr id="97" name="直接箭头连接符 96"/>
          <p:cNvCxnSpPr>
            <a:stCxn id="25" idx="6"/>
            <a:endCxn id="26" idx="3"/>
          </p:cNvCxnSpPr>
          <p:nvPr/>
        </p:nvCxnSpPr>
        <p:spPr>
          <a:xfrm flipV="1">
            <a:off x="2555875" y="692150"/>
            <a:ext cx="1128713" cy="482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34" name="TextBox 97"/>
          <p:cNvSpPr txBox="1">
            <a:spLocks noChangeArrowheads="1"/>
          </p:cNvSpPr>
          <p:nvPr/>
        </p:nvSpPr>
        <p:spPr bwMode="auto">
          <a:xfrm>
            <a:off x="755650" y="3141663"/>
            <a:ext cx="5000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Constantia" pitchFamily="18" charset="0"/>
              </a:rPr>
              <a:t>查询</a:t>
            </a:r>
          </a:p>
        </p:txBody>
      </p:sp>
      <p:cxnSp>
        <p:nvCxnSpPr>
          <p:cNvPr id="47" name="直接箭头连接符 46"/>
          <p:cNvCxnSpPr>
            <a:stCxn id="30" idx="4"/>
            <a:endCxn id="24" idx="0"/>
          </p:cNvCxnSpPr>
          <p:nvPr/>
        </p:nvCxnSpPr>
        <p:spPr>
          <a:xfrm rot="5400000">
            <a:off x="7358857" y="2785269"/>
            <a:ext cx="85725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箭头连接符 48"/>
          <p:cNvCxnSpPr/>
          <p:nvPr/>
        </p:nvCxnSpPr>
        <p:spPr>
          <a:xfrm rot="5400000" flipH="1" flipV="1">
            <a:off x="7680325" y="2749550"/>
            <a:ext cx="9286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37" name="TextBox 50"/>
          <p:cNvSpPr txBox="1">
            <a:spLocks noChangeArrowheads="1"/>
          </p:cNvSpPr>
          <p:nvPr/>
        </p:nvSpPr>
        <p:spPr bwMode="auto">
          <a:xfrm>
            <a:off x="7358063" y="2428875"/>
            <a:ext cx="5000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Constantia" pitchFamily="18" charset="0"/>
              </a:rPr>
              <a:t>查询</a:t>
            </a:r>
          </a:p>
        </p:txBody>
      </p:sp>
      <p:sp>
        <p:nvSpPr>
          <p:cNvPr id="29738" name="TextBox 52"/>
          <p:cNvSpPr txBox="1">
            <a:spLocks noChangeArrowheads="1"/>
          </p:cNvSpPr>
          <p:nvPr/>
        </p:nvSpPr>
        <p:spPr bwMode="auto">
          <a:xfrm>
            <a:off x="8143875" y="2214563"/>
            <a:ext cx="4159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Constantia" pitchFamily="18" charset="0"/>
              </a:rPr>
              <a:t>信</a:t>
            </a:r>
            <a:endParaRPr lang="en-US" altLang="zh-CN">
              <a:latin typeface="Constantia" pitchFamily="18" charset="0"/>
            </a:endParaRPr>
          </a:p>
          <a:p>
            <a:r>
              <a:rPr lang="zh-CN" altLang="en-US">
                <a:latin typeface="Constantia" pitchFamily="18" charset="0"/>
              </a:rPr>
              <a:t>息</a:t>
            </a:r>
            <a:endParaRPr lang="en-US" altLang="zh-CN">
              <a:latin typeface="Constantia" pitchFamily="18" charset="0"/>
            </a:endParaRPr>
          </a:p>
          <a:p>
            <a:r>
              <a:rPr lang="zh-CN" altLang="en-US">
                <a:latin typeface="Constantia" pitchFamily="18" charset="0"/>
              </a:rPr>
              <a:t>反</a:t>
            </a:r>
            <a:endParaRPr lang="en-US" altLang="zh-CN">
              <a:latin typeface="Constantia" pitchFamily="18" charset="0"/>
            </a:endParaRPr>
          </a:p>
          <a:p>
            <a:r>
              <a:rPr lang="zh-CN" altLang="en-US">
                <a:latin typeface="Constantia" pitchFamily="18" charset="0"/>
              </a:rPr>
              <a:t>馈</a:t>
            </a:r>
          </a:p>
        </p:txBody>
      </p:sp>
      <p:sp>
        <p:nvSpPr>
          <p:cNvPr id="29739" name="Text Box 46"/>
          <p:cNvSpPr txBox="1">
            <a:spLocks noChangeArrowheads="1"/>
          </p:cNvSpPr>
          <p:nvPr/>
        </p:nvSpPr>
        <p:spPr bwMode="auto">
          <a:xfrm>
            <a:off x="179388" y="115888"/>
            <a:ext cx="4176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加入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RFID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系统之后的拓扑图</a:t>
            </a:r>
          </a:p>
        </p:txBody>
      </p:sp>
      <p:cxnSp>
        <p:nvCxnSpPr>
          <p:cNvPr id="29740" name="直接箭头连接符 93"/>
          <p:cNvCxnSpPr>
            <a:cxnSpLocks noChangeShapeType="1"/>
          </p:cNvCxnSpPr>
          <p:nvPr/>
        </p:nvCxnSpPr>
        <p:spPr bwMode="auto">
          <a:xfrm>
            <a:off x="2700338" y="1700213"/>
            <a:ext cx="2532062" cy="2665412"/>
          </a:xfrm>
          <a:prstGeom prst="straightConnector1">
            <a:avLst/>
          </a:prstGeom>
          <a:noFill/>
          <a:ln w="9525" algn="ctr">
            <a:solidFill>
              <a:srgbClr val="065093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矩形 2"/>
          <p:cNvSpPr>
            <a:spLocks noChangeArrowheads="1"/>
          </p:cNvSpPr>
          <p:nvPr/>
        </p:nvSpPr>
        <p:spPr bwMode="auto">
          <a:xfrm>
            <a:off x="0" y="-31750"/>
            <a:ext cx="9144000" cy="863600"/>
          </a:xfrm>
          <a:prstGeom prst="rect">
            <a:avLst/>
          </a:prstGeom>
          <a:solidFill>
            <a:srgbClr val="1A1A1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7" name="Text Box 3"/>
          <p:cNvSpPr txBox="1"/>
          <p:nvPr/>
        </p:nvSpPr>
        <p:spPr>
          <a:xfrm>
            <a:off x="971550" y="109538"/>
            <a:ext cx="4176713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3000" b="1" kern="1500" spc="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项目的实施和验收</a:t>
            </a:r>
          </a:p>
        </p:txBody>
      </p:sp>
      <p:sp>
        <p:nvSpPr>
          <p:cNvPr id="30723" name="矩形 5"/>
          <p:cNvSpPr>
            <a:spLocks noChangeArrowheads="1"/>
          </p:cNvSpPr>
          <p:nvPr/>
        </p:nvSpPr>
        <p:spPr bwMode="auto">
          <a:xfrm>
            <a:off x="-107950" y="109538"/>
            <a:ext cx="968375" cy="57626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0724" name="矩形 2"/>
          <p:cNvSpPr>
            <a:spLocks noChangeArrowheads="1"/>
          </p:cNvSpPr>
          <p:nvPr/>
        </p:nvSpPr>
        <p:spPr bwMode="auto">
          <a:xfrm>
            <a:off x="971550" y="1268413"/>
            <a:ext cx="6715125" cy="521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zh-CN">
                <a:solidFill>
                  <a:schemeClr val="tx2"/>
                </a:solidFill>
              </a:rPr>
              <a:t>4</a:t>
            </a:r>
            <a:r>
              <a:rPr lang="zh-CN" altLang="en-US">
                <a:solidFill>
                  <a:schemeClr val="tx2"/>
                </a:solidFill>
              </a:rPr>
              <a:t>、</a:t>
            </a:r>
            <a:r>
              <a:rPr lang="zh-CN" altLang="en-US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设备安装调试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zh-CN" sz="2000">
                <a:solidFill>
                  <a:schemeClr val="tx2"/>
                </a:solidFill>
                <a:ea typeface="微软雅黑" pitchFamily="34" charset="-122"/>
              </a:rPr>
              <a:t>供应商组建实施小组进驻馆内施工</a:t>
            </a:r>
            <a:endParaRPr lang="zh-CN" altLang="en-US" sz="2000">
              <a:solidFill>
                <a:schemeClr val="tx2"/>
              </a:solidFill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分步实施</a:t>
            </a:r>
            <a:endParaRPr lang="en-US" altLang="zh-CN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馆内图书自助借还书的功能实现：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标签转换、自助借还机、自助办证机、门禁、官员工作站等等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馆内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24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小时无人值守自助借还区、馆外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24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街区图书馆</a:t>
            </a:r>
            <a:endParaRPr lang="en-US" altLang="zh-CN" sz="2000"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最后是图书的盘点和三维导航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zh-CN" sz="2000">
                <a:solidFill>
                  <a:schemeClr val="tx2"/>
                </a:solidFill>
                <a:ea typeface="微软雅黑" pitchFamily="34" charset="-122"/>
              </a:rPr>
              <a:t>实施中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遇到的一些问题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ea typeface="微软雅黑" pitchFamily="34" charset="-122"/>
              </a:rPr>
              <a:t>      自助借还机的调试中，因为安装了多种读卡设备，设备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ea typeface="微软雅黑" pitchFamily="34" charset="-122"/>
              </a:rPr>
              <a:t>之间有信号干扰，读卡失灵。</a:t>
            </a:r>
          </a:p>
          <a:p>
            <a:pPr marL="457200" indent="-457200">
              <a:lnSpc>
                <a:spcPct val="150000"/>
              </a:lnSpc>
            </a:pPr>
            <a:endParaRPr lang="zh-CN" altLang="en-US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矩形 2"/>
          <p:cNvSpPr>
            <a:spLocks noChangeArrowheads="1"/>
          </p:cNvSpPr>
          <p:nvPr/>
        </p:nvSpPr>
        <p:spPr bwMode="auto">
          <a:xfrm>
            <a:off x="0" y="-31750"/>
            <a:ext cx="9144000" cy="863600"/>
          </a:xfrm>
          <a:prstGeom prst="rect">
            <a:avLst/>
          </a:prstGeom>
          <a:solidFill>
            <a:srgbClr val="1A1A1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7" name="Text Box 3"/>
          <p:cNvSpPr txBox="1"/>
          <p:nvPr/>
        </p:nvSpPr>
        <p:spPr>
          <a:xfrm>
            <a:off x="971550" y="109538"/>
            <a:ext cx="4176713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3000" b="1" kern="1500" spc="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项目的实施和验收</a:t>
            </a:r>
          </a:p>
        </p:txBody>
      </p:sp>
      <p:sp>
        <p:nvSpPr>
          <p:cNvPr id="31747" name="矩形 5"/>
          <p:cNvSpPr>
            <a:spLocks noChangeArrowheads="1"/>
          </p:cNvSpPr>
          <p:nvPr/>
        </p:nvSpPr>
        <p:spPr bwMode="auto">
          <a:xfrm>
            <a:off x="-107950" y="109538"/>
            <a:ext cx="968375" cy="57626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1748" name="矩形 2"/>
          <p:cNvSpPr>
            <a:spLocks noChangeArrowheads="1"/>
          </p:cNvSpPr>
          <p:nvPr/>
        </p:nvSpPr>
        <p:spPr bwMode="auto">
          <a:xfrm>
            <a:off x="971550" y="1268413"/>
            <a:ext cx="671512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en-US" sz="2000">
                <a:solidFill>
                  <a:schemeClr val="tx2"/>
                </a:solidFill>
                <a:ea typeface="微软雅黑" pitchFamily="34" charset="-122"/>
              </a:rPr>
              <a:t>遇到的一些问题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      门禁系统的调试中，大厅里几片门感应不灵敏，是因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为门禁的上方装有无线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AP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，造成干扰</a:t>
            </a:r>
          </a:p>
          <a:p>
            <a:pPr marL="457200" indent="-457200">
              <a:lnSpc>
                <a:spcPct val="150000"/>
              </a:lnSpc>
            </a:pP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      24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小时无人值守：门禁联动系统控制主机的改造</a:t>
            </a:r>
          </a:p>
          <a:p>
            <a:pPr marL="457200" indent="-457200">
              <a:lnSpc>
                <a:spcPct val="150000"/>
              </a:lnSpc>
            </a:pP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      24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小时街区图书馆：位置的选择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      等等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矩形 2"/>
          <p:cNvSpPr>
            <a:spLocks noChangeArrowheads="1"/>
          </p:cNvSpPr>
          <p:nvPr/>
        </p:nvSpPr>
        <p:spPr bwMode="auto">
          <a:xfrm>
            <a:off x="0" y="-31750"/>
            <a:ext cx="9144000" cy="863600"/>
          </a:xfrm>
          <a:prstGeom prst="rect">
            <a:avLst/>
          </a:prstGeom>
          <a:solidFill>
            <a:srgbClr val="1A1A1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7" name="Text Box 3"/>
          <p:cNvSpPr txBox="1"/>
          <p:nvPr/>
        </p:nvSpPr>
        <p:spPr>
          <a:xfrm>
            <a:off x="971550" y="109538"/>
            <a:ext cx="4176713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3000" b="1" kern="1500" spc="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项目的实施和验收</a:t>
            </a:r>
          </a:p>
        </p:txBody>
      </p:sp>
      <p:sp>
        <p:nvSpPr>
          <p:cNvPr id="32771" name="矩形 5"/>
          <p:cNvSpPr>
            <a:spLocks noChangeArrowheads="1"/>
          </p:cNvSpPr>
          <p:nvPr/>
        </p:nvSpPr>
        <p:spPr bwMode="auto">
          <a:xfrm>
            <a:off x="-107950" y="109538"/>
            <a:ext cx="968375" cy="57626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2772" name="矩形 2"/>
          <p:cNvSpPr>
            <a:spLocks noChangeArrowheads="1"/>
          </p:cNvSpPr>
          <p:nvPr/>
        </p:nvSpPr>
        <p:spPr bwMode="auto">
          <a:xfrm>
            <a:off x="900113" y="1125538"/>
            <a:ext cx="7345362" cy="521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zh-CN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、测试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自助借还机的测试：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界面模式、触摸屏、还书、借书、查         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                               询、扣款等功能的测试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馆员工作站的测试：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借还书对接功能、标签加工的功能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单、双通道门禁的测试：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报警和计数功能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盘点和三维导航的测试：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采集、整理、下载和上传、导航图链接                                                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                                     等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自助办证机的测试：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界面式样、触摸屏、办证、查询、扣款等功                             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                                能</a:t>
            </a:r>
          </a:p>
          <a:p>
            <a:pPr marL="457200" indent="-457200">
              <a:lnSpc>
                <a:spcPct val="150000"/>
              </a:lnSpc>
            </a:pP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24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小时无人值守的测试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：防盗功能、刷卡进入、紧急呼叫系统</a:t>
            </a:r>
          </a:p>
          <a:p>
            <a:pPr marL="457200" indent="-457200">
              <a:lnSpc>
                <a:spcPct val="150000"/>
              </a:lnSpc>
            </a:pPr>
            <a:endParaRPr lang="zh-CN" altLang="en-US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矩形 2"/>
          <p:cNvSpPr>
            <a:spLocks noChangeArrowheads="1"/>
          </p:cNvSpPr>
          <p:nvPr/>
        </p:nvSpPr>
        <p:spPr bwMode="auto">
          <a:xfrm>
            <a:off x="0" y="-31750"/>
            <a:ext cx="9144000" cy="863600"/>
          </a:xfrm>
          <a:prstGeom prst="rect">
            <a:avLst/>
          </a:prstGeom>
          <a:solidFill>
            <a:srgbClr val="1A1A1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7" name="Text Box 3"/>
          <p:cNvSpPr txBox="1"/>
          <p:nvPr/>
        </p:nvSpPr>
        <p:spPr>
          <a:xfrm>
            <a:off x="971550" y="109538"/>
            <a:ext cx="4176713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3000" b="1" kern="1500" spc="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项目的实施和验收</a:t>
            </a:r>
          </a:p>
        </p:txBody>
      </p:sp>
      <p:sp>
        <p:nvSpPr>
          <p:cNvPr id="33795" name="矩形 5"/>
          <p:cNvSpPr>
            <a:spLocks noChangeArrowheads="1"/>
          </p:cNvSpPr>
          <p:nvPr/>
        </p:nvSpPr>
        <p:spPr bwMode="auto">
          <a:xfrm>
            <a:off x="-107950" y="109538"/>
            <a:ext cx="968375" cy="57626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3796" name="矩形 2"/>
          <p:cNvSpPr>
            <a:spLocks noChangeArrowheads="1"/>
          </p:cNvSpPr>
          <p:nvPr/>
        </p:nvSpPr>
        <p:spPr bwMode="auto">
          <a:xfrm>
            <a:off x="971550" y="1412875"/>
            <a:ext cx="6715125" cy="42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zh-CN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、一些注意事项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自助系统与其他业务系统的交互结构图一定要确定理清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楚，而且要做好施工文档，特别是采用多业务系统的，这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样对以后准确确定故障点有很大的帮助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在实施过程中用户一定要深度参与，随时确定一些需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求，避免后期的改动，同时也可以熟悉整个系统便于以后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的维护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多做一些压力测试，比如天线板最多可以读十本，那么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就以十本的量做测试，验证读写的正确率和设备的质量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矩形 2"/>
          <p:cNvSpPr>
            <a:spLocks noChangeArrowheads="1"/>
          </p:cNvSpPr>
          <p:nvPr/>
        </p:nvSpPr>
        <p:spPr bwMode="auto">
          <a:xfrm>
            <a:off x="0" y="-31750"/>
            <a:ext cx="9144000" cy="863600"/>
          </a:xfrm>
          <a:prstGeom prst="rect">
            <a:avLst/>
          </a:prstGeom>
          <a:solidFill>
            <a:srgbClr val="1A1A1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7" name="Text Box 3"/>
          <p:cNvSpPr txBox="1"/>
          <p:nvPr/>
        </p:nvSpPr>
        <p:spPr>
          <a:xfrm>
            <a:off x="971550" y="109538"/>
            <a:ext cx="4176713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3000" b="1" kern="1500" spc="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项目的实施和验收</a:t>
            </a:r>
          </a:p>
        </p:txBody>
      </p:sp>
      <p:sp>
        <p:nvSpPr>
          <p:cNvPr id="40964" name="矩形 5"/>
          <p:cNvSpPr>
            <a:spLocks noChangeArrowheads="1"/>
          </p:cNvSpPr>
          <p:nvPr/>
        </p:nvSpPr>
        <p:spPr bwMode="auto">
          <a:xfrm>
            <a:off x="-107950" y="109538"/>
            <a:ext cx="968375" cy="57626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pic>
        <p:nvPicPr>
          <p:cNvPr id="40966" name="Picture 6" descr="IMG_33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916113"/>
            <a:ext cx="3671887" cy="2592387"/>
          </a:xfrm>
          <a:prstGeom prst="rect">
            <a:avLst/>
          </a:prstGeom>
          <a:noFill/>
        </p:spPr>
      </p:pic>
      <p:pic>
        <p:nvPicPr>
          <p:cNvPr id="40967" name="Picture 7" descr="IMG_337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1196975"/>
            <a:ext cx="3384550" cy="4248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矩形 2"/>
          <p:cNvSpPr>
            <a:spLocks noChangeArrowheads="1"/>
          </p:cNvSpPr>
          <p:nvPr/>
        </p:nvSpPr>
        <p:spPr bwMode="auto">
          <a:xfrm>
            <a:off x="0" y="0"/>
            <a:ext cx="9144000" cy="863600"/>
          </a:xfrm>
          <a:prstGeom prst="rect">
            <a:avLst/>
          </a:prstGeom>
          <a:solidFill>
            <a:srgbClr val="1A1A1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4818" name="Text Box 3"/>
          <p:cNvSpPr txBox="1">
            <a:spLocks noChangeArrowheads="1"/>
          </p:cNvSpPr>
          <p:nvPr/>
        </p:nvSpPr>
        <p:spPr bwMode="auto">
          <a:xfrm>
            <a:off x="971550" y="109538"/>
            <a:ext cx="504031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3000" b="1" noProof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项目的</a:t>
            </a:r>
            <a:r>
              <a:rPr lang="zh-CN" altLang="zh-CN" sz="3000" b="1" noProof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优点</a:t>
            </a:r>
            <a:r>
              <a:rPr lang="zh-CN" altLang="en-US" sz="3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和存在的问题</a:t>
            </a:r>
            <a:endParaRPr lang="en-US" sz="30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4819" name="矩形 5"/>
          <p:cNvSpPr>
            <a:spLocks noChangeArrowheads="1"/>
          </p:cNvSpPr>
          <p:nvPr/>
        </p:nvSpPr>
        <p:spPr bwMode="auto">
          <a:xfrm>
            <a:off x="-107950" y="109538"/>
            <a:ext cx="968375" cy="57626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4820" name="矩形 2"/>
          <p:cNvSpPr>
            <a:spLocks noChangeArrowheads="1"/>
          </p:cNvSpPr>
          <p:nvPr/>
        </p:nvSpPr>
        <p:spPr bwMode="auto">
          <a:xfrm>
            <a:off x="971550" y="1196975"/>
            <a:ext cx="6715125" cy="521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zh-CN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、优点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整体性能比较稳定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：项目建成投入运行已经快四年了，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而且我们馆的图书借还业务基本全部通过自助系统完成，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面对的大流量的操作，系统一直都比较稳健没有发生大的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问题，读者满意率较高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软件架构较简单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：主要是通过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ACS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服务器与业务系统交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换数据，没有自己独立的数据库，维护相对简单些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硬件质量较过硬：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一些核心部件采用法国进口的</a:t>
            </a:r>
            <a:r>
              <a:rPr lang="en-US" altLang="zh-CN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TAGSYS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产品，可靠性较高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售后服务方面：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响应比较及时，有需求变动、故障能及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时处理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矩形 2"/>
          <p:cNvSpPr>
            <a:spLocks noChangeArrowheads="1"/>
          </p:cNvSpPr>
          <p:nvPr/>
        </p:nvSpPr>
        <p:spPr bwMode="auto">
          <a:xfrm>
            <a:off x="0" y="0"/>
            <a:ext cx="9144000" cy="863600"/>
          </a:xfrm>
          <a:prstGeom prst="rect">
            <a:avLst/>
          </a:prstGeom>
          <a:solidFill>
            <a:srgbClr val="1A1A1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5842" name="Text Box 3"/>
          <p:cNvSpPr txBox="1">
            <a:spLocks noChangeArrowheads="1"/>
          </p:cNvSpPr>
          <p:nvPr/>
        </p:nvSpPr>
        <p:spPr bwMode="auto">
          <a:xfrm>
            <a:off x="971550" y="109538"/>
            <a:ext cx="504031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3000" b="1" noProof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项目的</a:t>
            </a:r>
            <a:r>
              <a:rPr lang="zh-CN" altLang="zh-CN" sz="3000" b="1" noProof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优点</a:t>
            </a:r>
            <a:r>
              <a:rPr lang="zh-CN" altLang="en-US" sz="3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和存在的问题</a:t>
            </a:r>
            <a:endParaRPr lang="en-US" sz="30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5843" name="矩形 5"/>
          <p:cNvSpPr>
            <a:spLocks noChangeArrowheads="1"/>
          </p:cNvSpPr>
          <p:nvPr/>
        </p:nvSpPr>
        <p:spPr bwMode="auto">
          <a:xfrm>
            <a:off x="-107950" y="109538"/>
            <a:ext cx="968375" cy="57626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5844" name="矩形 2"/>
          <p:cNvSpPr>
            <a:spLocks noChangeArrowheads="1"/>
          </p:cNvSpPr>
          <p:nvPr/>
        </p:nvSpPr>
        <p:spPr bwMode="auto">
          <a:xfrm>
            <a:off x="971550" y="1052513"/>
            <a:ext cx="6715125" cy="566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zh-CN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、存在的问题</a:t>
            </a:r>
            <a:endParaRPr lang="zh-CN" altLang="en-US" sz="2400"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zh-CN" sz="2000">
                <a:latin typeface="微软雅黑" pitchFamily="34" charset="-122"/>
                <a:ea typeface="微软雅黑" pitchFamily="34" charset="-122"/>
              </a:rPr>
              <a:t>盘点效率低：主要表现在盘点速度慢，数量对不上</a:t>
            </a:r>
            <a:endParaRPr lang="zh-CN" altLang="en-US" sz="2000"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无人值守和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SSL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街区图书馆软件有时会出现闪退，导致读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者进不了门或无法在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SSL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街区图书馆正常借还书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自助借还机的还是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XP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操作系统，相对不安全，系统会莫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名出现崩溃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馆员工作站构造复杂：天线板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+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身份证读卡器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+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条码枪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+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读者证读卡器占用大量的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USB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接口资源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 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ACS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不存在终端离线自检，离线的终端接口还被占用，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导致经常出现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ACS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授权达到最大数量。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 SSL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街区图书馆故障率高，经常出现还书程序卡死，报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警功能还不完善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矩形 2"/>
          <p:cNvSpPr>
            <a:spLocks noChangeArrowheads="1"/>
          </p:cNvSpPr>
          <p:nvPr/>
        </p:nvSpPr>
        <p:spPr bwMode="auto">
          <a:xfrm>
            <a:off x="0" y="0"/>
            <a:ext cx="9144000" cy="863600"/>
          </a:xfrm>
          <a:prstGeom prst="rect">
            <a:avLst/>
          </a:prstGeom>
          <a:solidFill>
            <a:srgbClr val="1A1A1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6866" name="Text Box 3"/>
          <p:cNvSpPr txBox="1">
            <a:spLocks noChangeArrowheads="1"/>
          </p:cNvSpPr>
          <p:nvPr/>
        </p:nvSpPr>
        <p:spPr bwMode="auto">
          <a:xfrm>
            <a:off x="971550" y="109538"/>
            <a:ext cx="504031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3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几点建议</a:t>
            </a:r>
          </a:p>
        </p:txBody>
      </p:sp>
      <p:sp>
        <p:nvSpPr>
          <p:cNvPr id="36867" name="矩形 5"/>
          <p:cNvSpPr>
            <a:spLocks noChangeArrowheads="1"/>
          </p:cNvSpPr>
          <p:nvPr/>
        </p:nvSpPr>
        <p:spPr bwMode="auto">
          <a:xfrm>
            <a:off x="-107950" y="109538"/>
            <a:ext cx="968375" cy="57626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6868" name="矩形 2"/>
          <p:cNvSpPr>
            <a:spLocks noChangeArrowheads="1"/>
          </p:cNvSpPr>
          <p:nvPr/>
        </p:nvSpPr>
        <p:spPr bwMode="auto">
          <a:xfrm>
            <a:off x="900113" y="1052513"/>
            <a:ext cx="6715125" cy="292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zh-CN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、在新技术的应用方面要与时俱进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zh-CN" sz="2000">
                <a:ea typeface="微软雅黑" pitchFamily="34" charset="-122"/>
              </a:rPr>
              <a:t>支付宝的扣款功能</a:t>
            </a:r>
            <a:endParaRPr lang="zh-CN" altLang="en-US" sz="2000"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二维码电子证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zh-CN"/>
              <a:t>◆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刷脸识别登录</a:t>
            </a:r>
            <a:endParaRPr lang="en-US" altLang="zh-CN" sz="2000"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endParaRPr lang="en-US" altLang="zh-CN" sz="2000"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endParaRPr lang="zh-CN" altLang="en-US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6869" name="Picture 6" descr="IMG_33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3213100"/>
            <a:ext cx="2736850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7" descr="IMG_338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3213100"/>
            <a:ext cx="2808287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矩形 2"/>
          <p:cNvSpPr>
            <a:spLocks noChangeArrowheads="1"/>
          </p:cNvSpPr>
          <p:nvPr/>
        </p:nvSpPr>
        <p:spPr bwMode="auto">
          <a:xfrm>
            <a:off x="0" y="0"/>
            <a:ext cx="9144000" cy="863600"/>
          </a:xfrm>
          <a:prstGeom prst="rect">
            <a:avLst/>
          </a:prstGeom>
          <a:solidFill>
            <a:srgbClr val="1A1A1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7890" name="Text Box 3"/>
          <p:cNvSpPr txBox="1">
            <a:spLocks noChangeArrowheads="1"/>
          </p:cNvSpPr>
          <p:nvPr/>
        </p:nvSpPr>
        <p:spPr bwMode="auto">
          <a:xfrm>
            <a:off x="971550" y="109538"/>
            <a:ext cx="504031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3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几点思考</a:t>
            </a:r>
          </a:p>
        </p:txBody>
      </p:sp>
      <p:sp>
        <p:nvSpPr>
          <p:cNvPr id="37891" name="矩形 5"/>
          <p:cNvSpPr>
            <a:spLocks noChangeArrowheads="1"/>
          </p:cNvSpPr>
          <p:nvPr/>
        </p:nvSpPr>
        <p:spPr bwMode="auto">
          <a:xfrm>
            <a:off x="-107950" y="109538"/>
            <a:ext cx="968375" cy="57626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7892" name="矩形 2"/>
          <p:cNvSpPr>
            <a:spLocks noChangeArrowheads="1"/>
          </p:cNvSpPr>
          <p:nvPr/>
        </p:nvSpPr>
        <p:spPr bwMode="auto">
          <a:xfrm>
            <a:off x="827088" y="1052513"/>
            <a:ext cx="6715125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en-US" altLang="zh-CN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、图书盘点方面</a:t>
            </a:r>
          </a:p>
          <a:p>
            <a:pPr marL="457200" indent="-457200"/>
            <a:endParaRPr lang="zh-CN" altLang="en-US" sz="24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 marL="457200" indent="-457200"/>
            <a:r>
              <a:rPr lang="zh-CN" altLang="zh-CN"/>
              <a:t>◆</a:t>
            </a: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信息技术由移动互联网时代迈入人工智能时代</a:t>
            </a:r>
          </a:p>
        </p:txBody>
      </p:sp>
      <p:pic>
        <p:nvPicPr>
          <p:cNvPr id="37893" name="Picture 6" descr="IMG_30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2565400"/>
            <a:ext cx="3168650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7" descr="IMG_33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2565400"/>
            <a:ext cx="3167063" cy="367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矩形 2"/>
          <p:cNvSpPr>
            <a:spLocks noChangeArrowheads="1"/>
          </p:cNvSpPr>
          <p:nvPr/>
        </p:nvSpPr>
        <p:spPr bwMode="auto">
          <a:xfrm>
            <a:off x="0" y="0"/>
            <a:ext cx="9144000" cy="863600"/>
          </a:xfrm>
          <a:prstGeom prst="rect">
            <a:avLst/>
          </a:prstGeom>
          <a:solidFill>
            <a:srgbClr val="1A1A1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8914" name="Text Box 3"/>
          <p:cNvSpPr txBox="1">
            <a:spLocks noChangeArrowheads="1"/>
          </p:cNvSpPr>
          <p:nvPr/>
        </p:nvSpPr>
        <p:spPr bwMode="auto">
          <a:xfrm>
            <a:off x="971550" y="109538"/>
            <a:ext cx="504031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3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几点思考</a:t>
            </a:r>
          </a:p>
        </p:txBody>
      </p:sp>
      <p:sp>
        <p:nvSpPr>
          <p:cNvPr id="38915" name="矩形 5"/>
          <p:cNvSpPr>
            <a:spLocks noChangeArrowheads="1"/>
          </p:cNvSpPr>
          <p:nvPr/>
        </p:nvSpPr>
        <p:spPr bwMode="auto">
          <a:xfrm>
            <a:off x="-107950" y="109538"/>
            <a:ext cx="968375" cy="57626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8916" name="矩形 2"/>
          <p:cNvSpPr>
            <a:spLocks noChangeArrowheads="1"/>
          </p:cNvSpPr>
          <p:nvPr/>
        </p:nvSpPr>
        <p:spPr bwMode="auto">
          <a:xfrm>
            <a:off x="971550" y="1484313"/>
            <a:ext cx="6715125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zh-CN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、大数据分析的功能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      门禁系统的功能升级，通过计数功能和借还系统数据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的记录保存，做到馆读者行为的大数据分析</a:t>
            </a:r>
          </a:p>
          <a:p>
            <a:pPr marL="457200" indent="-457200">
              <a:lnSpc>
                <a:spcPct val="150000"/>
              </a:lnSpc>
            </a:pPr>
            <a:r>
              <a:rPr lang="en-US" altLang="zh-CN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24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、电子标签的鉴定方法研究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      从电子标签的外观和结构无法判断好坏，专业的生产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厂家也只是通过设备检测标签的功能参数</a:t>
            </a:r>
          </a:p>
          <a:p>
            <a:pPr marL="457200" indent="-457200">
              <a:lnSpc>
                <a:spcPct val="150000"/>
              </a:lnSpc>
            </a:pPr>
            <a:r>
              <a:rPr lang="zh-CN" altLang="en-US" sz="200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      如何建立一种直观的鉴别方法</a:t>
            </a:r>
          </a:p>
          <a:p>
            <a:pPr marL="457200" indent="-457200">
              <a:lnSpc>
                <a:spcPct val="150000"/>
              </a:lnSpc>
            </a:pPr>
            <a:endParaRPr lang="zh-CN" altLang="en-US" sz="200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endParaRPr lang="zh-CN" altLang="en-US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矩形 2"/>
          <p:cNvSpPr>
            <a:spLocks noChangeArrowheads="1"/>
          </p:cNvSpPr>
          <p:nvPr/>
        </p:nvSpPr>
        <p:spPr bwMode="auto">
          <a:xfrm>
            <a:off x="0" y="0"/>
            <a:ext cx="9144000" cy="863600"/>
          </a:xfrm>
          <a:prstGeom prst="rect">
            <a:avLst/>
          </a:prstGeom>
          <a:solidFill>
            <a:srgbClr val="1A1A1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9938" name="Text Box 3"/>
          <p:cNvSpPr txBox="1">
            <a:spLocks noChangeArrowheads="1"/>
          </p:cNvSpPr>
          <p:nvPr/>
        </p:nvSpPr>
        <p:spPr bwMode="auto">
          <a:xfrm>
            <a:off x="971550" y="109538"/>
            <a:ext cx="504031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3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几点思考</a:t>
            </a:r>
          </a:p>
        </p:txBody>
      </p:sp>
      <p:sp>
        <p:nvSpPr>
          <p:cNvPr id="39939" name="矩形 5"/>
          <p:cNvSpPr>
            <a:spLocks noChangeArrowheads="1"/>
          </p:cNvSpPr>
          <p:nvPr/>
        </p:nvSpPr>
        <p:spPr bwMode="auto">
          <a:xfrm>
            <a:off x="-107950" y="109538"/>
            <a:ext cx="968375" cy="57626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39940" name="矩形 2"/>
          <p:cNvSpPr>
            <a:spLocks noChangeArrowheads="1"/>
          </p:cNvSpPr>
          <p:nvPr/>
        </p:nvSpPr>
        <p:spPr bwMode="auto">
          <a:xfrm>
            <a:off x="971550" y="2636838"/>
            <a:ext cx="6715125" cy="112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>
              <a:defRPr/>
            </a:pPr>
            <a:r>
              <a:rPr lang="zh-CN" altLang="en-US" sz="36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itchFamily="34" charset="-122"/>
                <a:ea typeface="微软雅黑" pitchFamily="34" charset="-122"/>
              </a:rPr>
              <a:t>谢 谢  ！</a:t>
            </a:r>
          </a:p>
          <a:p>
            <a:pPr marL="457200" indent="-457200">
              <a:defRPr/>
            </a:pPr>
            <a:endParaRPr lang="zh-CN" altLang="en-US" sz="320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878</TotalTime>
  <Words>2660</Words>
  <PresentationFormat>全屏显示(4:3)</PresentationFormat>
  <Paragraphs>202</Paragraphs>
  <Slides>27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演示文稿设计模板</vt:lpstr>
      </vt:variant>
      <vt:variant>
        <vt:i4>1</vt:i4>
      </vt:variant>
      <vt:variant>
        <vt:lpstr>嵌入 OLE 服务器</vt:lpstr>
      </vt:variant>
      <vt:variant>
        <vt:i4>0</vt:i4>
      </vt:variant>
      <vt:variant>
        <vt:lpstr>幻灯片标题</vt:lpstr>
      </vt:variant>
      <vt:variant>
        <vt:i4>27</vt:i4>
      </vt:variant>
    </vt:vector>
  </HeadingPairs>
  <TitlesOfParts>
    <vt:vector size="33" baseType="lpstr">
      <vt:lpstr>Arial</vt:lpstr>
      <vt:lpstr>宋体</vt:lpstr>
      <vt:lpstr>Calibri</vt:lpstr>
      <vt:lpstr>微软雅黑</vt:lpstr>
      <vt:lpstr>Constantia</vt:lpstr>
      <vt:lpstr>Office 主题</vt:lpstr>
      <vt:lpstr>德清图书馆RFID系统建设 情况介绍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德清图书馆RFID系统建设 情况介绍</dc:title>
  <dc:creator>dell</dc:creator>
  <cp:lastModifiedBy>admin</cp:lastModifiedBy>
  <cp:revision>35</cp:revision>
  <dcterms:created xsi:type="dcterms:W3CDTF">2017-05-24T02:46:54Z</dcterms:created>
  <dcterms:modified xsi:type="dcterms:W3CDTF">2017-05-25T14:19:38Z</dcterms:modified>
</cp:coreProperties>
</file>