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3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62" r:id="rId2"/>
  </p:sldMasterIdLst>
  <p:notesMasterIdLst>
    <p:notesMasterId r:id="rId31"/>
  </p:notesMasterIdLst>
  <p:handoutMasterIdLst>
    <p:handoutMasterId r:id="rId32"/>
  </p:handoutMasterIdLst>
  <p:sldIdLst>
    <p:sldId id="3125" r:id="rId3"/>
    <p:sldId id="3119" r:id="rId4"/>
    <p:sldId id="3120" r:id="rId5"/>
    <p:sldId id="3127" r:id="rId6"/>
    <p:sldId id="3139" r:id="rId7"/>
    <p:sldId id="3121" r:id="rId8"/>
    <p:sldId id="3093" r:id="rId9"/>
    <p:sldId id="3129" r:id="rId10"/>
    <p:sldId id="3130" r:id="rId11"/>
    <p:sldId id="3131" r:id="rId12"/>
    <p:sldId id="3128" r:id="rId13"/>
    <p:sldId id="3145" r:id="rId14"/>
    <p:sldId id="3099" r:id="rId15"/>
    <p:sldId id="3133" r:id="rId16"/>
    <p:sldId id="3134" r:id="rId17"/>
    <p:sldId id="3136" r:id="rId18"/>
    <p:sldId id="3135" r:id="rId19"/>
    <p:sldId id="3137" r:id="rId20"/>
    <p:sldId id="3138" r:id="rId21"/>
    <p:sldId id="3140" r:id="rId22"/>
    <p:sldId id="3141" r:id="rId23"/>
    <p:sldId id="3142" r:id="rId24"/>
    <p:sldId id="3143" r:id="rId25"/>
    <p:sldId id="3144" r:id="rId26"/>
    <p:sldId id="3122" r:id="rId27"/>
    <p:sldId id="3092" r:id="rId28"/>
    <p:sldId id="3091" r:id="rId29"/>
    <p:sldId id="3126" r:id="rId30"/>
  </p:sldIdLst>
  <p:sldSz cx="12858750" cy="7232650"/>
  <p:notesSz cx="6858000" cy="9144000"/>
  <p:custDataLst>
    <p:tags r:id="rId3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CFDB"/>
    <a:srgbClr val="A98855"/>
    <a:srgbClr val="0474AD"/>
    <a:srgbClr val="00B369"/>
    <a:srgbClr val="1A8CE1"/>
    <a:srgbClr val="FFFFFF"/>
    <a:srgbClr val="A78357"/>
    <a:srgbClr val="28C7D4"/>
    <a:srgbClr val="F94D4D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56" autoAdjust="0"/>
    <p:restoredTop sz="92986" autoAdjust="0"/>
  </p:normalViewPr>
  <p:slideViewPr>
    <p:cSldViewPr>
      <p:cViewPr>
        <p:scale>
          <a:sx n="75" d="100"/>
          <a:sy n="75" d="100"/>
        </p:scale>
        <p:origin x="-204" y="-996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zh-CN" altLang="en-US" sz="3600" dirty="0" smtClean="0"/>
              <a:t>全省公共图书馆</a:t>
            </a:r>
            <a:r>
              <a:rPr lang="zh-CN" altLang="en-US" sz="3600" dirty="0"/>
              <a:t>使用</a:t>
            </a:r>
            <a:r>
              <a:rPr lang="en-US" altLang="zh-CN" sz="3600" dirty="0"/>
              <a:t>RFID</a:t>
            </a:r>
            <a:r>
              <a:rPr lang="zh-CN" altLang="en-US" sz="3600" dirty="0"/>
              <a:t>系统的</a:t>
            </a:r>
            <a:r>
              <a:rPr lang="zh-CN" altLang="en-US" sz="3600" dirty="0" smtClean="0"/>
              <a:t>比率</a:t>
            </a:r>
            <a:r>
              <a:rPr lang="en-US" altLang="zh-CN" sz="3600" dirty="0" smtClean="0"/>
              <a:t>%</a:t>
            </a:r>
            <a:endParaRPr lang="zh-CN" altLang="en-US" sz="3600" dirty="0"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全省图书馆使用RFID系统的比率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已使用</c:v>
                </c:pt>
                <c:pt idx="1">
                  <c:v>未使用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69.400000000000006</c:v>
                </c:pt>
                <c:pt idx="1">
                  <c:v>30.6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80EF-44C9-86E0-19DEE770D49E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80EF-44C9-86E0-19DEE770D49E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80EF-44C9-86E0-19DEE770D49E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80EF-44C9-86E0-19DEE770D49E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0EF-44C9-86E0-19DEE770D49E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A-80EF-44C9-86E0-19DEE770D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75D-4798-AAB8-B2DCFB80784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75D-4798-AAB8-B2DCFB807849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75D-4798-AAB8-B2DCFB807849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75D-4798-AAB8-B2DCFB807849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75D-4798-AAB8-B2DCFB807849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C75D-4798-AAB8-B2DCFB807849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D-C75D-4798-AAB8-B2DCFB807849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E-C75D-4798-AAB8-B2DCFB8078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FB5-4184-A27C-3A48A61475EC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FB5-4184-A27C-3A48A61475E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FB5-4184-A27C-3A48A61475EC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FB5-4184-A27C-3A48A61475EC}"/>
              </c:ext>
            </c:extLst>
          </c:dPt>
          <c:dPt>
            <c:idx val="4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FB5-4184-A27C-3A48A61475EC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BFB5-4184-A27C-3A48A61475EC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D-BFB5-4184-A27C-3A48A61475EC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F-BFB5-4184-A27C-3A48A61475EC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10-BFB5-4184-A27C-3A48A6147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30-4FCA-ADF1-3FDA4F84A98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430-4FCA-ADF1-3FDA4F84A98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430-4FCA-ADF1-3FDA4F84A98B}"/>
              </c:ext>
            </c:extLst>
          </c:dPt>
          <c:dPt>
            <c:idx val="4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430-4FCA-ADF1-3FDA4F84A98B}"/>
              </c:ext>
            </c:extLst>
          </c:dPt>
          <c:dPt>
            <c:idx val="5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6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7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8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9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D430-4FCA-ADF1-3FDA4F84A9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0.4496</cdr:x>
      <cdr:y>0.4874</cdr:y>
    </cdr:from>
    <cdr:to>
      <cdr:x>0.7352</cdr:x>
      <cdr:y>0.6764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54202" y="2785492"/>
          <a:ext cx="2448272" cy="1080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zh-CN" sz="6000" dirty="0" smtClean="0">
              <a:solidFill>
                <a:schemeClr val="bg1"/>
              </a:solidFill>
            </a:rPr>
            <a:t>69.4%</a:t>
          </a:r>
          <a:endParaRPr lang="zh-CN" altLang="en-US" sz="6000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2017-05-25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2017-05-25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3688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431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886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886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886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091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8791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1079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1079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879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879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879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1000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866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8791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879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8791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2239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1335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8791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4803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9016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7711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7711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8475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4036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9590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253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0" y="643766"/>
            <a:ext cx="12858750" cy="1"/>
          </a:xfrm>
          <a:prstGeom prst="line">
            <a:avLst/>
          </a:prstGeom>
          <a:ln w="571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 userDrawn="1"/>
        </p:nvGrpSpPr>
        <p:grpSpPr>
          <a:xfrm>
            <a:off x="516714" y="187358"/>
            <a:ext cx="303705" cy="303705"/>
            <a:chOff x="624979" y="908720"/>
            <a:chExt cx="288032" cy="288032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06045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7821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0" y="643766"/>
            <a:ext cx="12858750" cy="1"/>
          </a:xfrm>
          <a:prstGeom prst="line">
            <a:avLst/>
          </a:prstGeom>
          <a:ln w="571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 userDrawn="1"/>
        </p:nvGrpSpPr>
        <p:grpSpPr>
          <a:xfrm>
            <a:off x="516714" y="187358"/>
            <a:ext cx="303705" cy="303705"/>
            <a:chOff x="624979" y="908720"/>
            <a:chExt cx="288032" cy="288032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73579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65577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2017-05-25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2017-05-25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029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5473"/>
            <a:ext cx="12858750" cy="5807177"/>
          </a:xfrm>
          <a:prstGeom prst="rect">
            <a:avLst/>
          </a:prstGeom>
        </p:spPr>
      </p:pic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596727" y="519981"/>
            <a:ext cx="1116124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600" cap="all" spc="6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全省公共图书馆</a:t>
            </a:r>
            <a:r>
              <a:rPr lang="en-US" altLang="zh-CN" sz="6600" cap="all" spc="6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RFID</a:t>
            </a:r>
            <a:r>
              <a:rPr lang="zh-CN" altLang="en-US" sz="6600" cap="all" spc="6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系统应用情况</a:t>
            </a: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3076031" y="2896245"/>
            <a:ext cx="67066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年浙江省数字图书馆推广工程暨网络技术联盟</a:t>
            </a: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RFID</a:t>
            </a: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技术及应用培训班</a:t>
            </a:r>
          </a:p>
        </p:txBody>
      </p:sp>
    </p:spTree>
    <p:extLst>
      <p:ext uri="{BB962C8B-B14F-4D97-AF65-F5344CB8AC3E}">
        <p14:creationId xmlns:p14="http://schemas.microsoft.com/office/powerpoint/2010/main" val="70489370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H_SubTitle_1"/>
          <p:cNvSpPr/>
          <p:nvPr>
            <p:custDataLst>
              <p:tags r:id="rId2"/>
            </p:custDataLst>
          </p:nvPr>
        </p:nvSpPr>
        <p:spPr>
          <a:xfrm>
            <a:off x="6546433" y="1841022"/>
            <a:ext cx="4089907" cy="805256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背景介绍</a:t>
            </a:r>
            <a:endParaRPr lang="en-GB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MH_Other_1"/>
          <p:cNvSpPr/>
          <p:nvPr>
            <p:custDataLst>
              <p:tags r:id="rId3"/>
            </p:custDataLst>
          </p:nvPr>
        </p:nvSpPr>
        <p:spPr>
          <a:xfrm>
            <a:off x="5841622" y="1841022"/>
            <a:ext cx="803584" cy="805256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7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3" name="MH_SubTitle_2"/>
          <p:cNvSpPr/>
          <p:nvPr>
            <p:custDataLst>
              <p:tags r:id="rId4"/>
            </p:custDataLst>
          </p:nvPr>
        </p:nvSpPr>
        <p:spPr>
          <a:xfrm>
            <a:off x="6546433" y="2842154"/>
            <a:ext cx="4089907" cy="805256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系统应用情况</a:t>
            </a:r>
          </a:p>
        </p:txBody>
      </p:sp>
      <p:sp>
        <p:nvSpPr>
          <p:cNvPr id="14" name="MH_Other_2"/>
          <p:cNvSpPr/>
          <p:nvPr>
            <p:custDataLst>
              <p:tags r:id="rId5"/>
            </p:custDataLst>
          </p:nvPr>
        </p:nvSpPr>
        <p:spPr>
          <a:xfrm>
            <a:off x="5841622" y="2842154"/>
            <a:ext cx="803584" cy="805256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7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5" name="MH_SubTitle_3"/>
          <p:cNvSpPr/>
          <p:nvPr>
            <p:custDataLst>
              <p:tags r:id="rId6"/>
            </p:custDataLst>
          </p:nvPr>
        </p:nvSpPr>
        <p:spPr>
          <a:xfrm>
            <a:off x="6546433" y="3843284"/>
            <a:ext cx="4089907" cy="805256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情况总结</a:t>
            </a:r>
          </a:p>
        </p:txBody>
      </p:sp>
      <p:sp>
        <p:nvSpPr>
          <p:cNvPr id="16" name="MH_Other_3"/>
          <p:cNvSpPr/>
          <p:nvPr>
            <p:custDataLst>
              <p:tags r:id="rId7"/>
            </p:custDataLst>
          </p:nvPr>
        </p:nvSpPr>
        <p:spPr>
          <a:xfrm>
            <a:off x="5841622" y="3843284"/>
            <a:ext cx="803584" cy="805256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3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7" kern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1" name="MH_Others_1"/>
          <p:cNvSpPr txBox="1"/>
          <p:nvPr>
            <p:custDataLst>
              <p:tags r:id="rId8"/>
            </p:custDataLst>
          </p:nvPr>
        </p:nvSpPr>
        <p:spPr>
          <a:xfrm>
            <a:off x="2080590" y="2888153"/>
            <a:ext cx="2873745" cy="10155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599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17" name="MH_Others_2"/>
          <p:cNvSpPr txBox="1"/>
          <p:nvPr>
            <p:custDataLst>
              <p:tags r:id="rId9"/>
            </p:custDataLst>
          </p:nvPr>
        </p:nvSpPr>
        <p:spPr>
          <a:xfrm>
            <a:off x="2095104" y="3903721"/>
            <a:ext cx="2844716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9399254"/>
      </p:ext>
    </p:extLst>
  </p:cSld>
  <p:clrMapOvr>
    <a:masterClrMapping/>
  </p:clrMapOvr>
  <p:transition spd="slow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7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8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42" grpId="0" animBg="1"/>
          <p:bldP spid="13" grpId="0" animBg="1"/>
          <p:bldP spid="14" grpId="0" animBg="1"/>
          <p:bldP spid="15" grpId="0" animBg="1"/>
          <p:bldP spid="16" grpId="0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42" grpId="0" animBg="1"/>
          <p:bldP spid="13" grpId="0" animBg="1"/>
          <p:bldP spid="14" grpId="0" animBg="1"/>
          <p:bldP spid="15" grpId="0" animBg="1"/>
          <p:bldP spid="16" grpId="0" animBg="1"/>
          <p:bldP spid="11" grpId="0"/>
          <p:bldP spid="1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719685"/>
            <a:ext cx="2535673" cy="51706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   背景介绍</a:t>
            </a:r>
            <a:endParaRPr lang="en-GB" altLang="zh-CN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2900983" y="4646801"/>
            <a:ext cx="7128792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indent="0"/>
            <a:r>
              <a:rPr lang="en-US" altLang="zh-CN" sz="2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    RFID</a:t>
            </a: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技术在图书馆的应用已经有十年左右的历史，在国内外图书馆已有很多成功应用的</a:t>
            </a:r>
            <a:r>
              <a:rPr lang="zh-CN" altLang="en-US" sz="2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案例。</a:t>
            </a:r>
            <a:endParaRPr lang="en-US" altLang="zh-CN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17664"/>
      </p:ext>
    </p:extLst>
  </p:cSld>
  <p:clrMapOvr>
    <a:masterClrMapping/>
  </p:clrMapOvr>
  <p:transition spd="slow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10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2676103" y="3352800"/>
            <a:ext cx="2286000" cy="2667000"/>
            <a:chOff x="720" y="2112"/>
            <a:chExt cx="1440" cy="1680"/>
          </a:xfrm>
        </p:grpSpPr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720" y="2112"/>
              <a:ext cx="1440" cy="1680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99CCFF"/>
                      </a:gs>
                      <a:gs pos="100000">
                        <a:srgbClr val="E3F1FF"/>
                      </a:gs>
                    </a:gsLst>
                    <a:lin ang="54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796" y="2831"/>
              <a:ext cx="128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800" b="0" dirty="0">
                  <a:solidFill>
                    <a:srgbClr val="000000"/>
                  </a:solidFill>
                  <a:ea typeface="宋体" charset="-122"/>
                </a:rPr>
                <a:t>发放</a:t>
              </a:r>
              <a:r>
                <a:rPr lang="en-US" altLang="zh-CN" sz="2800" b="0" dirty="0">
                  <a:solidFill>
                    <a:srgbClr val="000000"/>
                  </a:solidFill>
                  <a:ea typeface="宋体" charset="-122"/>
                </a:rPr>
                <a:t>98</a:t>
              </a:r>
              <a:r>
                <a:rPr lang="zh-CN" altLang="en-US" sz="2800" b="0" dirty="0">
                  <a:solidFill>
                    <a:srgbClr val="000000"/>
                  </a:solidFill>
                  <a:ea typeface="宋体" charset="-122"/>
                </a:rPr>
                <a:t>份</a:t>
              </a:r>
              <a:endParaRPr lang="en-US" altLang="zh-CN" sz="2800" b="0" dirty="0">
                <a:solidFill>
                  <a:srgbClr val="000000"/>
                </a:solidFill>
                <a:ea typeface="宋体" charset="-122"/>
              </a:endParaRPr>
            </a:p>
          </p:txBody>
        </p:sp>
      </p:grpSp>
      <p:sp>
        <p:nvSpPr>
          <p:cNvPr id="9" name="Freeform 7"/>
          <p:cNvSpPr>
            <a:spLocks/>
          </p:cNvSpPr>
          <p:nvPr/>
        </p:nvSpPr>
        <p:spPr bwMode="gray">
          <a:xfrm>
            <a:off x="4755728" y="3255963"/>
            <a:ext cx="903288" cy="124142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1" name="AutoShape 8"/>
          <p:cNvSpPr>
            <a:spLocks noChangeAspect="1" noChangeArrowheads="1" noTextEdit="1"/>
          </p:cNvSpPr>
          <p:nvPr/>
        </p:nvSpPr>
        <p:spPr bwMode="gray">
          <a:xfrm flipH="1">
            <a:off x="6401966" y="3252788"/>
            <a:ext cx="909637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2" name="Group 23"/>
          <p:cNvGrpSpPr>
            <a:grpSpLocks/>
          </p:cNvGrpSpPr>
          <p:nvPr/>
        </p:nvGrpSpPr>
        <p:grpSpPr bwMode="auto">
          <a:xfrm>
            <a:off x="4581103" y="1628775"/>
            <a:ext cx="2998788" cy="1601788"/>
            <a:chOff x="1920" y="1026"/>
            <a:chExt cx="1889" cy="1009"/>
          </a:xfrm>
        </p:grpSpPr>
        <p:grpSp>
          <p:nvGrpSpPr>
            <p:cNvPr id="13" name="Group 10"/>
            <p:cNvGrpSpPr>
              <a:grpSpLocks/>
            </p:cNvGrpSpPr>
            <p:nvPr/>
          </p:nvGrpSpPr>
          <p:grpSpPr bwMode="auto">
            <a:xfrm>
              <a:off x="1920" y="1026"/>
              <a:ext cx="1889" cy="1009"/>
              <a:chOff x="1997" y="1314"/>
              <a:chExt cx="1889" cy="1009"/>
            </a:xfrm>
          </p:grpSpPr>
          <p:grpSp>
            <p:nvGrpSpPr>
              <p:cNvPr id="15" name="Group 11"/>
              <p:cNvGrpSpPr>
                <a:grpSpLocks/>
              </p:cNvGrpSpPr>
              <p:nvPr/>
            </p:nvGrpSpPr>
            <p:grpSpPr bwMode="auto">
              <a:xfrm>
                <a:off x="1997" y="1404"/>
                <a:ext cx="1889" cy="919"/>
                <a:chOff x="1973" y="1027"/>
                <a:chExt cx="1926" cy="937"/>
              </a:xfrm>
            </p:grpSpPr>
            <p:sp>
              <p:nvSpPr>
                <p:cNvPr id="20" name="Oval 12"/>
                <p:cNvSpPr>
                  <a:spLocks noChangeArrowheads="1"/>
                </p:cNvSpPr>
                <p:nvPr/>
              </p:nvSpPr>
              <p:spPr bwMode="gray">
                <a:xfrm>
                  <a:off x="1994" y="1057"/>
                  <a:ext cx="1905" cy="90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8627"/>
                        <a:invGamma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zh-CN" altLang="en-US" smtClean="0">
                    <a:ea typeface="宋体" pitchFamily="2" charset="-122"/>
                  </a:endParaRPr>
                </a:p>
              </p:txBody>
            </p:sp>
            <p:sp>
              <p:nvSpPr>
                <p:cNvPr id="21" name="Oval 13"/>
                <p:cNvSpPr>
                  <a:spLocks noChangeArrowheads="1"/>
                </p:cNvSpPr>
                <p:nvPr/>
              </p:nvSpPr>
              <p:spPr bwMode="gray">
                <a:xfrm>
                  <a:off x="1973" y="1027"/>
                  <a:ext cx="1905" cy="90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44314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zh-CN" altLang="en-US" smtClean="0">
                    <a:ea typeface="宋体" pitchFamily="2" charset="-122"/>
                  </a:endParaRPr>
                </a:p>
              </p:txBody>
            </p:sp>
          </p:grpSp>
          <p:sp>
            <p:nvSpPr>
              <p:cNvPr id="16" name="Oval 14"/>
              <p:cNvSpPr>
                <a:spLocks noChangeArrowheads="1"/>
              </p:cNvSpPr>
              <p:nvPr/>
            </p:nvSpPr>
            <p:spPr bwMode="gray">
              <a:xfrm>
                <a:off x="2086" y="1314"/>
                <a:ext cx="1691" cy="84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>
                  <a:ea typeface="宋体" pitchFamily="2" charset="-122"/>
                </a:endParaRPr>
              </a:p>
            </p:txBody>
          </p:sp>
          <p:sp>
            <p:nvSpPr>
              <p:cNvPr id="17" name="Oval 15"/>
              <p:cNvSpPr>
                <a:spLocks noChangeArrowheads="1"/>
              </p:cNvSpPr>
              <p:nvPr/>
            </p:nvSpPr>
            <p:spPr bwMode="gray">
              <a:xfrm>
                <a:off x="2108" y="1319"/>
                <a:ext cx="1650" cy="82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34902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>
                  <a:ea typeface="宋体" pitchFamily="2" charset="-122"/>
                </a:endParaRPr>
              </a:p>
            </p:txBody>
          </p:sp>
          <p:sp>
            <p:nvSpPr>
              <p:cNvPr id="18" name="Oval 16"/>
              <p:cNvSpPr>
                <a:spLocks noChangeArrowheads="1"/>
              </p:cNvSpPr>
              <p:nvPr/>
            </p:nvSpPr>
            <p:spPr bwMode="gray">
              <a:xfrm>
                <a:off x="2125" y="1327"/>
                <a:ext cx="1570" cy="770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9216"/>
                      <a:invGamma/>
                    </a:schemeClr>
                  </a:gs>
                  <a:gs pos="100000">
                    <a:schemeClr val="accent1">
                      <a:alpha val="48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>
                  <a:ea typeface="宋体" pitchFamily="2" charset="-122"/>
                </a:endParaRPr>
              </a:p>
            </p:txBody>
          </p:sp>
          <p:sp>
            <p:nvSpPr>
              <p:cNvPr id="19" name="Oval 17"/>
              <p:cNvSpPr>
                <a:spLocks noChangeArrowheads="1"/>
              </p:cNvSpPr>
              <p:nvPr/>
            </p:nvSpPr>
            <p:spPr bwMode="gray">
              <a:xfrm>
                <a:off x="2208" y="1344"/>
                <a:ext cx="1382" cy="62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38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>
                  <a:ea typeface="宋体" pitchFamily="2" charset="-122"/>
                </a:endParaRPr>
              </a:p>
            </p:txBody>
          </p:sp>
        </p:grpSp>
        <p:sp>
          <p:nvSpPr>
            <p:cNvPr id="14" name="Text Box 18"/>
            <p:cNvSpPr txBox="1">
              <a:spLocks noChangeArrowheads="1"/>
            </p:cNvSpPr>
            <p:nvPr/>
          </p:nvSpPr>
          <p:spPr bwMode="auto">
            <a:xfrm>
              <a:off x="2339" y="1152"/>
              <a:ext cx="102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800" b="0">
                  <a:solidFill>
                    <a:srgbClr val="000000"/>
                  </a:solidFill>
                  <a:ea typeface="宋体" charset="-122"/>
                </a:rPr>
                <a:t>调查问卷</a:t>
              </a:r>
              <a:endParaRPr lang="en-US" altLang="zh-CN" sz="2800" b="0">
                <a:solidFill>
                  <a:srgbClr val="000000"/>
                </a:solidFill>
                <a:ea typeface="宋体" charset="-122"/>
              </a:endParaRPr>
            </a:p>
          </p:txBody>
        </p:sp>
      </p:grpSp>
      <p:grpSp>
        <p:nvGrpSpPr>
          <p:cNvPr id="22" name="Group 25"/>
          <p:cNvGrpSpPr>
            <a:grpSpLocks/>
          </p:cNvGrpSpPr>
          <p:nvPr/>
        </p:nvGrpSpPr>
        <p:grpSpPr bwMode="auto">
          <a:xfrm>
            <a:off x="7095703" y="3352800"/>
            <a:ext cx="2286000" cy="2667000"/>
            <a:chOff x="3504" y="2112"/>
            <a:chExt cx="1440" cy="1680"/>
          </a:xfrm>
        </p:grpSpPr>
        <p:sp>
          <p:nvSpPr>
            <p:cNvPr id="23" name="AutoShape 3"/>
            <p:cNvSpPr>
              <a:spLocks noChangeArrowheads="1"/>
            </p:cNvSpPr>
            <p:nvPr/>
          </p:nvSpPr>
          <p:spPr bwMode="auto">
            <a:xfrm>
              <a:off x="3504" y="2112"/>
              <a:ext cx="1440" cy="1680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99CCFF"/>
                      </a:gs>
                      <a:gs pos="100000">
                        <a:srgbClr val="E3F1FF"/>
                      </a:gs>
                    </a:gsLst>
                    <a:lin ang="54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24" name="Text Box 21"/>
            <p:cNvSpPr txBox="1">
              <a:spLocks noChangeArrowheads="1"/>
            </p:cNvSpPr>
            <p:nvPr/>
          </p:nvSpPr>
          <p:spPr bwMode="auto">
            <a:xfrm>
              <a:off x="3600" y="2787"/>
              <a:ext cx="128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800" b="0" dirty="0">
                  <a:solidFill>
                    <a:srgbClr val="000000"/>
                  </a:solidFill>
                  <a:ea typeface="宋体" charset="-122"/>
                </a:rPr>
                <a:t>收回</a:t>
              </a:r>
              <a:r>
                <a:rPr lang="en-US" altLang="zh-CN" sz="2800" b="0" dirty="0">
                  <a:solidFill>
                    <a:srgbClr val="000000"/>
                  </a:solidFill>
                  <a:ea typeface="宋体" charset="-122"/>
                </a:rPr>
                <a:t>75</a:t>
              </a:r>
              <a:r>
                <a:rPr lang="zh-CN" altLang="en-US" sz="2800" b="0" dirty="0">
                  <a:solidFill>
                    <a:srgbClr val="000000"/>
                  </a:solidFill>
                  <a:ea typeface="宋体" charset="-122"/>
                </a:rPr>
                <a:t>份</a:t>
              </a:r>
              <a:endParaRPr lang="en-US" altLang="zh-CN" sz="2800" b="0" dirty="0">
                <a:solidFill>
                  <a:srgbClr val="000000"/>
                </a:solidFill>
                <a:ea typeface="宋体" charset="-122"/>
              </a:endParaRPr>
            </a:p>
          </p:txBody>
        </p:sp>
      </p:grpSp>
      <p:sp>
        <p:nvSpPr>
          <p:cNvPr id="25" name="Freeform 9"/>
          <p:cNvSpPr>
            <a:spLocks/>
          </p:cNvSpPr>
          <p:nvPr/>
        </p:nvSpPr>
        <p:spPr bwMode="gray">
          <a:xfrm flipH="1">
            <a:off x="6408316" y="3255963"/>
            <a:ext cx="903287" cy="124142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626485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8"/>
          <p:cNvSpPr>
            <a:spLocks noChangeAspect="1" noChangeArrowheads="1" noTextEdit="1"/>
          </p:cNvSpPr>
          <p:nvPr/>
        </p:nvSpPr>
        <p:spPr bwMode="gray">
          <a:xfrm flipH="1">
            <a:off x="8284691" y="3252788"/>
            <a:ext cx="909637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6" name="Group 24"/>
          <p:cNvGrpSpPr>
            <a:grpSpLocks/>
          </p:cNvGrpSpPr>
          <p:nvPr/>
        </p:nvGrpSpPr>
        <p:grpSpPr bwMode="auto">
          <a:xfrm>
            <a:off x="1882725" y="1646238"/>
            <a:ext cx="8147050" cy="4895850"/>
            <a:chOff x="480" y="1296"/>
            <a:chExt cx="4608" cy="2448"/>
          </a:xfrm>
        </p:grpSpPr>
        <p:sp>
          <p:nvSpPr>
            <p:cNvPr id="27" name="Freeform 4"/>
            <p:cNvSpPr>
              <a:spLocks noEditPoints="1"/>
            </p:cNvSpPr>
            <p:nvPr/>
          </p:nvSpPr>
          <p:spPr bwMode="gray">
            <a:xfrm rot="-1358056">
              <a:off x="877" y="1765"/>
              <a:ext cx="3839" cy="1527"/>
            </a:xfrm>
            <a:custGeom>
              <a:avLst/>
              <a:gdLst>
                <a:gd name="T0" fmla="*/ 1692 w 4040"/>
                <a:gd name="T1" fmla="*/ 12 h 1888"/>
                <a:gd name="T2" fmla="*/ 1234 w 4040"/>
                <a:gd name="T3" fmla="*/ 74 h 1888"/>
                <a:gd name="T4" fmla="*/ 828 w 4040"/>
                <a:gd name="T5" fmla="*/ 182 h 1888"/>
                <a:gd name="T6" fmla="*/ 486 w 4040"/>
                <a:gd name="T7" fmla="*/ 330 h 1888"/>
                <a:gd name="T8" fmla="*/ 226 w 4040"/>
                <a:gd name="T9" fmla="*/ 510 h 1888"/>
                <a:gd name="T10" fmla="*/ 58 w 4040"/>
                <a:gd name="T11" fmla="*/ 718 h 1888"/>
                <a:gd name="T12" fmla="*/ 0 w 4040"/>
                <a:gd name="T13" fmla="*/ 944 h 1888"/>
                <a:gd name="T14" fmla="*/ 58 w 4040"/>
                <a:gd name="T15" fmla="*/ 1170 h 1888"/>
                <a:gd name="T16" fmla="*/ 226 w 4040"/>
                <a:gd name="T17" fmla="*/ 1378 h 1888"/>
                <a:gd name="T18" fmla="*/ 486 w 4040"/>
                <a:gd name="T19" fmla="*/ 1558 h 1888"/>
                <a:gd name="T20" fmla="*/ 828 w 4040"/>
                <a:gd name="T21" fmla="*/ 1706 h 1888"/>
                <a:gd name="T22" fmla="*/ 1234 w 4040"/>
                <a:gd name="T23" fmla="*/ 1814 h 1888"/>
                <a:gd name="T24" fmla="*/ 1692 w 4040"/>
                <a:gd name="T25" fmla="*/ 1876 h 1888"/>
                <a:gd name="T26" fmla="*/ 2186 w 4040"/>
                <a:gd name="T27" fmla="*/ 1884 h 1888"/>
                <a:gd name="T28" fmla="*/ 2658 w 4040"/>
                <a:gd name="T29" fmla="*/ 1840 h 1888"/>
                <a:gd name="T30" fmla="*/ 3084 w 4040"/>
                <a:gd name="T31" fmla="*/ 1746 h 1888"/>
                <a:gd name="T32" fmla="*/ 3448 w 4040"/>
                <a:gd name="T33" fmla="*/ 1612 h 1888"/>
                <a:gd name="T34" fmla="*/ 3738 w 4040"/>
                <a:gd name="T35" fmla="*/ 1442 h 1888"/>
                <a:gd name="T36" fmla="*/ 3938 w 4040"/>
                <a:gd name="T37" fmla="*/ 1242 h 1888"/>
                <a:gd name="T38" fmla="*/ 4034 w 4040"/>
                <a:gd name="T39" fmla="*/ 1022 h 1888"/>
                <a:gd name="T40" fmla="*/ 4014 w 4040"/>
                <a:gd name="T41" fmla="*/ 790 h 1888"/>
                <a:gd name="T42" fmla="*/ 3882 w 4040"/>
                <a:gd name="T43" fmla="*/ 576 h 1888"/>
                <a:gd name="T44" fmla="*/ 3650 w 4040"/>
                <a:gd name="T45" fmla="*/ 386 h 1888"/>
                <a:gd name="T46" fmla="*/ 3334 w 4040"/>
                <a:gd name="T47" fmla="*/ 228 h 1888"/>
                <a:gd name="T48" fmla="*/ 2948 w 4040"/>
                <a:gd name="T49" fmla="*/ 106 h 1888"/>
                <a:gd name="T50" fmla="*/ 2506 w 4040"/>
                <a:gd name="T51" fmla="*/ 28 h 1888"/>
                <a:gd name="T52" fmla="*/ 2020 w 4040"/>
                <a:gd name="T53" fmla="*/ 0 h 1888"/>
                <a:gd name="T54" fmla="*/ 1606 w 4040"/>
                <a:gd name="T55" fmla="*/ 1736 h 1888"/>
                <a:gd name="T56" fmla="*/ 1164 w 4040"/>
                <a:gd name="T57" fmla="*/ 1678 h 1888"/>
                <a:gd name="T58" fmla="*/ 776 w 4040"/>
                <a:gd name="T59" fmla="*/ 1576 h 1888"/>
                <a:gd name="T60" fmla="*/ 458 w 4040"/>
                <a:gd name="T61" fmla="*/ 1436 h 1888"/>
                <a:gd name="T62" fmla="*/ 224 w 4040"/>
                <a:gd name="T63" fmla="*/ 1266 h 1888"/>
                <a:gd name="T64" fmla="*/ 88 w 4040"/>
                <a:gd name="T65" fmla="*/ 1074 h 1888"/>
                <a:gd name="T66" fmla="*/ 68 w 4040"/>
                <a:gd name="T67" fmla="*/ 864 h 1888"/>
                <a:gd name="T68" fmla="*/ 166 w 4040"/>
                <a:gd name="T69" fmla="*/ 664 h 1888"/>
                <a:gd name="T70" fmla="*/ 370 w 4040"/>
                <a:gd name="T71" fmla="*/ 486 h 1888"/>
                <a:gd name="T72" fmla="*/ 662 w 4040"/>
                <a:gd name="T73" fmla="*/ 336 h 1888"/>
                <a:gd name="T74" fmla="*/ 1028 w 4040"/>
                <a:gd name="T75" fmla="*/ 222 h 1888"/>
                <a:gd name="T76" fmla="*/ 1454 w 4040"/>
                <a:gd name="T77" fmla="*/ 148 h 1888"/>
                <a:gd name="T78" fmla="*/ 1922 w 4040"/>
                <a:gd name="T79" fmla="*/ 120 h 1888"/>
                <a:gd name="T80" fmla="*/ 2392 w 4040"/>
                <a:gd name="T81" fmla="*/ 148 h 1888"/>
                <a:gd name="T82" fmla="*/ 2818 w 4040"/>
                <a:gd name="T83" fmla="*/ 222 h 1888"/>
                <a:gd name="T84" fmla="*/ 3184 w 4040"/>
                <a:gd name="T85" fmla="*/ 336 h 1888"/>
                <a:gd name="T86" fmla="*/ 3476 w 4040"/>
                <a:gd name="T87" fmla="*/ 486 h 1888"/>
                <a:gd name="T88" fmla="*/ 3680 w 4040"/>
                <a:gd name="T89" fmla="*/ 664 h 1888"/>
                <a:gd name="T90" fmla="*/ 3778 w 4040"/>
                <a:gd name="T91" fmla="*/ 864 h 1888"/>
                <a:gd name="T92" fmla="*/ 3758 w 4040"/>
                <a:gd name="T93" fmla="*/ 1074 h 1888"/>
                <a:gd name="T94" fmla="*/ 3622 w 4040"/>
                <a:gd name="T95" fmla="*/ 1266 h 1888"/>
                <a:gd name="T96" fmla="*/ 3388 w 4040"/>
                <a:gd name="T97" fmla="*/ 1436 h 1888"/>
                <a:gd name="T98" fmla="*/ 3070 w 4040"/>
                <a:gd name="T99" fmla="*/ 1576 h 1888"/>
                <a:gd name="T100" fmla="*/ 2682 w 4040"/>
                <a:gd name="T101" fmla="*/ 1678 h 1888"/>
                <a:gd name="T102" fmla="*/ 2240 w 4040"/>
                <a:gd name="T103" fmla="*/ 1736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40" h="1888">
                  <a:moveTo>
                    <a:pt x="2020" y="0"/>
                  </a:moveTo>
                  <a:lnTo>
                    <a:pt x="1854" y="4"/>
                  </a:lnTo>
                  <a:lnTo>
                    <a:pt x="1692" y="12"/>
                  </a:lnTo>
                  <a:lnTo>
                    <a:pt x="1534" y="28"/>
                  </a:lnTo>
                  <a:lnTo>
                    <a:pt x="1382" y="48"/>
                  </a:lnTo>
                  <a:lnTo>
                    <a:pt x="1234" y="74"/>
                  </a:lnTo>
                  <a:lnTo>
                    <a:pt x="1092" y="106"/>
                  </a:lnTo>
                  <a:lnTo>
                    <a:pt x="956" y="142"/>
                  </a:lnTo>
                  <a:lnTo>
                    <a:pt x="828" y="182"/>
                  </a:lnTo>
                  <a:lnTo>
                    <a:pt x="706" y="228"/>
                  </a:lnTo>
                  <a:lnTo>
                    <a:pt x="592" y="276"/>
                  </a:lnTo>
                  <a:lnTo>
                    <a:pt x="486" y="330"/>
                  </a:lnTo>
                  <a:lnTo>
                    <a:pt x="390" y="386"/>
                  </a:lnTo>
                  <a:lnTo>
                    <a:pt x="302" y="446"/>
                  </a:lnTo>
                  <a:lnTo>
                    <a:pt x="226" y="510"/>
                  </a:lnTo>
                  <a:lnTo>
                    <a:pt x="158" y="576"/>
                  </a:lnTo>
                  <a:lnTo>
                    <a:pt x="102" y="646"/>
                  </a:lnTo>
                  <a:lnTo>
                    <a:pt x="58" y="718"/>
                  </a:lnTo>
                  <a:lnTo>
                    <a:pt x="26" y="790"/>
                  </a:lnTo>
                  <a:lnTo>
                    <a:pt x="6" y="866"/>
                  </a:lnTo>
                  <a:lnTo>
                    <a:pt x="0" y="944"/>
                  </a:lnTo>
                  <a:lnTo>
                    <a:pt x="6" y="1022"/>
                  </a:lnTo>
                  <a:lnTo>
                    <a:pt x="26" y="1098"/>
                  </a:lnTo>
                  <a:lnTo>
                    <a:pt x="58" y="1170"/>
                  </a:lnTo>
                  <a:lnTo>
                    <a:pt x="102" y="1242"/>
                  </a:lnTo>
                  <a:lnTo>
                    <a:pt x="158" y="1312"/>
                  </a:lnTo>
                  <a:lnTo>
                    <a:pt x="226" y="1378"/>
                  </a:lnTo>
                  <a:lnTo>
                    <a:pt x="302" y="1442"/>
                  </a:lnTo>
                  <a:lnTo>
                    <a:pt x="390" y="1502"/>
                  </a:lnTo>
                  <a:lnTo>
                    <a:pt x="486" y="1558"/>
                  </a:lnTo>
                  <a:lnTo>
                    <a:pt x="592" y="1612"/>
                  </a:lnTo>
                  <a:lnTo>
                    <a:pt x="706" y="1660"/>
                  </a:lnTo>
                  <a:lnTo>
                    <a:pt x="828" y="1706"/>
                  </a:lnTo>
                  <a:lnTo>
                    <a:pt x="956" y="1746"/>
                  </a:lnTo>
                  <a:lnTo>
                    <a:pt x="1092" y="1782"/>
                  </a:lnTo>
                  <a:lnTo>
                    <a:pt x="1234" y="1814"/>
                  </a:lnTo>
                  <a:lnTo>
                    <a:pt x="1382" y="1840"/>
                  </a:lnTo>
                  <a:lnTo>
                    <a:pt x="1534" y="1860"/>
                  </a:lnTo>
                  <a:lnTo>
                    <a:pt x="1692" y="1876"/>
                  </a:lnTo>
                  <a:lnTo>
                    <a:pt x="1854" y="1884"/>
                  </a:lnTo>
                  <a:lnTo>
                    <a:pt x="2020" y="1888"/>
                  </a:lnTo>
                  <a:lnTo>
                    <a:pt x="2186" y="1884"/>
                  </a:lnTo>
                  <a:lnTo>
                    <a:pt x="2348" y="1876"/>
                  </a:lnTo>
                  <a:lnTo>
                    <a:pt x="2506" y="1860"/>
                  </a:lnTo>
                  <a:lnTo>
                    <a:pt x="2658" y="1840"/>
                  </a:lnTo>
                  <a:lnTo>
                    <a:pt x="2806" y="1814"/>
                  </a:lnTo>
                  <a:lnTo>
                    <a:pt x="2948" y="1782"/>
                  </a:lnTo>
                  <a:lnTo>
                    <a:pt x="3084" y="1746"/>
                  </a:lnTo>
                  <a:lnTo>
                    <a:pt x="3212" y="1706"/>
                  </a:lnTo>
                  <a:lnTo>
                    <a:pt x="3334" y="1660"/>
                  </a:lnTo>
                  <a:lnTo>
                    <a:pt x="3448" y="1612"/>
                  </a:lnTo>
                  <a:lnTo>
                    <a:pt x="3554" y="1558"/>
                  </a:lnTo>
                  <a:lnTo>
                    <a:pt x="3650" y="1502"/>
                  </a:lnTo>
                  <a:lnTo>
                    <a:pt x="3738" y="1442"/>
                  </a:lnTo>
                  <a:lnTo>
                    <a:pt x="3814" y="1378"/>
                  </a:lnTo>
                  <a:lnTo>
                    <a:pt x="3882" y="1312"/>
                  </a:lnTo>
                  <a:lnTo>
                    <a:pt x="3938" y="1242"/>
                  </a:lnTo>
                  <a:lnTo>
                    <a:pt x="3982" y="1170"/>
                  </a:lnTo>
                  <a:lnTo>
                    <a:pt x="4014" y="1098"/>
                  </a:lnTo>
                  <a:lnTo>
                    <a:pt x="4034" y="1022"/>
                  </a:lnTo>
                  <a:lnTo>
                    <a:pt x="4040" y="944"/>
                  </a:lnTo>
                  <a:lnTo>
                    <a:pt x="4034" y="866"/>
                  </a:lnTo>
                  <a:lnTo>
                    <a:pt x="4014" y="790"/>
                  </a:lnTo>
                  <a:lnTo>
                    <a:pt x="3982" y="718"/>
                  </a:lnTo>
                  <a:lnTo>
                    <a:pt x="3938" y="646"/>
                  </a:lnTo>
                  <a:lnTo>
                    <a:pt x="3882" y="576"/>
                  </a:lnTo>
                  <a:lnTo>
                    <a:pt x="3814" y="510"/>
                  </a:lnTo>
                  <a:lnTo>
                    <a:pt x="3738" y="446"/>
                  </a:lnTo>
                  <a:lnTo>
                    <a:pt x="3650" y="386"/>
                  </a:lnTo>
                  <a:lnTo>
                    <a:pt x="3554" y="330"/>
                  </a:lnTo>
                  <a:lnTo>
                    <a:pt x="3448" y="276"/>
                  </a:lnTo>
                  <a:lnTo>
                    <a:pt x="3334" y="228"/>
                  </a:lnTo>
                  <a:lnTo>
                    <a:pt x="3212" y="182"/>
                  </a:lnTo>
                  <a:lnTo>
                    <a:pt x="3084" y="142"/>
                  </a:lnTo>
                  <a:lnTo>
                    <a:pt x="2948" y="106"/>
                  </a:lnTo>
                  <a:lnTo>
                    <a:pt x="2806" y="74"/>
                  </a:lnTo>
                  <a:lnTo>
                    <a:pt x="2658" y="48"/>
                  </a:lnTo>
                  <a:lnTo>
                    <a:pt x="2506" y="28"/>
                  </a:lnTo>
                  <a:lnTo>
                    <a:pt x="2348" y="12"/>
                  </a:lnTo>
                  <a:lnTo>
                    <a:pt x="2186" y="4"/>
                  </a:lnTo>
                  <a:lnTo>
                    <a:pt x="2020" y="0"/>
                  </a:lnTo>
                  <a:close/>
                  <a:moveTo>
                    <a:pt x="1922" y="1748"/>
                  </a:moveTo>
                  <a:lnTo>
                    <a:pt x="1762" y="1746"/>
                  </a:lnTo>
                  <a:lnTo>
                    <a:pt x="1606" y="1736"/>
                  </a:lnTo>
                  <a:lnTo>
                    <a:pt x="1454" y="1722"/>
                  </a:lnTo>
                  <a:lnTo>
                    <a:pt x="1306" y="1702"/>
                  </a:lnTo>
                  <a:lnTo>
                    <a:pt x="1164" y="1678"/>
                  </a:lnTo>
                  <a:lnTo>
                    <a:pt x="1028" y="1648"/>
                  </a:lnTo>
                  <a:lnTo>
                    <a:pt x="898" y="1614"/>
                  </a:lnTo>
                  <a:lnTo>
                    <a:pt x="776" y="1576"/>
                  </a:lnTo>
                  <a:lnTo>
                    <a:pt x="662" y="1532"/>
                  </a:lnTo>
                  <a:lnTo>
                    <a:pt x="554" y="1486"/>
                  </a:lnTo>
                  <a:lnTo>
                    <a:pt x="458" y="1436"/>
                  </a:lnTo>
                  <a:lnTo>
                    <a:pt x="370" y="1382"/>
                  </a:lnTo>
                  <a:lnTo>
                    <a:pt x="292" y="1326"/>
                  </a:lnTo>
                  <a:lnTo>
                    <a:pt x="224" y="1266"/>
                  </a:lnTo>
                  <a:lnTo>
                    <a:pt x="166" y="1204"/>
                  </a:lnTo>
                  <a:lnTo>
                    <a:pt x="122" y="1140"/>
                  </a:lnTo>
                  <a:lnTo>
                    <a:pt x="88" y="1074"/>
                  </a:lnTo>
                  <a:lnTo>
                    <a:pt x="68" y="1004"/>
                  </a:lnTo>
                  <a:lnTo>
                    <a:pt x="62" y="934"/>
                  </a:lnTo>
                  <a:lnTo>
                    <a:pt x="68" y="864"/>
                  </a:lnTo>
                  <a:lnTo>
                    <a:pt x="88" y="796"/>
                  </a:lnTo>
                  <a:lnTo>
                    <a:pt x="122" y="730"/>
                  </a:lnTo>
                  <a:lnTo>
                    <a:pt x="166" y="664"/>
                  </a:lnTo>
                  <a:lnTo>
                    <a:pt x="224" y="602"/>
                  </a:lnTo>
                  <a:lnTo>
                    <a:pt x="292" y="544"/>
                  </a:lnTo>
                  <a:lnTo>
                    <a:pt x="370" y="486"/>
                  </a:lnTo>
                  <a:lnTo>
                    <a:pt x="458" y="434"/>
                  </a:lnTo>
                  <a:lnTo>
                    <a:pt x="554" y="382"/>
                  </a:lnTo>
                  <a:lnTo>
                    <a:pt x="662" y="336"/>
                  </a:lnTo>
                  <a:lnTo>
                    <a:pt x="776" y="294"/>
                  </a:lnTo>
                  <a:lnTo>
                    <a:pt x="898" y="256"/>
                  </a:lnTo>
                  <a:lnTo>
                    <a:pt x="1028" y="222"/>
                  </a:lnTo>
                  <a:lnTo>
                    <a:pt x="1164" y="192"/>
                  </a:lnTo>
                  <a:lnTo>
                    <a:pt x="1306" y="166"/>
                  </a:lnTo>
                  <a:lnTo>
                    <a:pt x="1454" y="148"/>
                  </a:lnTo>
                  <a:lnTo>
                    <a:pt x="1606" y="132"/>
                  </a:lnTo>
                  <a:lnTo>
                    <a:pt x="1762" y="124"/>
                  </a:lnTo>
                  <a:lnTo>
                    <a:pt x="1922" y="120"/>
                  </a:lnTo>
                  <a:lnTo>
                    <a:pt x="2084" y="124"/>
                  </a:lnTo>
                  <a:lnTo>
                    <a:pt x="2240" y="132"/>
                  </a:lnTo>
                  <a:lnTo>
                    <a:pt x="2392" y="148"/>
                  </a:lnTo>
                  <a:lnTo>
                    <a:pt x="2540" y="166"/>
                  </a:lnTo>
                  <a:lnTo>
                    <a:pt x="2682" y="192"/>
                  </a:lnTo>
                  <a:lnTo>
                    <a:pt x="2818" y="222"/>
                  </a:lnTo>
                  <a:lnTo>
                    <a:pt x="2948" y="256"/>
                  </a:lnTo>
                  <a:lnTo>
                    <a:pt x="3070" y="294"/>
                  </a:lnTo>
                  <a:lnTo>
                    <a:pt x="3184" y="336"/>
                  </a:lnTo>
                  <a:lnTo>
                    <a:pt x="3292" y="382"/>
                  </a:lnTo>
                  <a:lnTo>
                    <a:pt x="3388" y="434"/>
                  </a:lnTo>
                  <a:lnTo>
                    <a:pt x="3476" y="486"/>
                  </a:lnTo>
                  <a:lnTo>
                    <a:pt x="3554" y="544"/>
                  </a:lnTo>
                  <a:lnTo>
                    <a:pt x="3622" y="602"/>
                  </a:lnTo>
                  <a:lnTo>
                    <a:pt x="3680" y="664"/>
                  </a:lnTo>
                  <a:lnTo>
                    <a:pt x="3724" y="730"/>
                  </a:lnTo>
                  <a:lnTo>
                    <a:pt x="3758" y="796"/>
                  </a:lnTo>
                  <a:lnTo>
                    <a:pt x="3778" y="864"/>
                  </a:lnTo>
                  <a:lnTo>
                    <a:pt x="3784" y="934"/>
                  </a:lnTo>
                  <a:lnTo>
                    <a:pt x="3778" y="1004"/>
                  </a:lnTo>
                  <a:lnTo>
                    <a:pt x="3758" y="1074"/>
                  </a:lnTo>
                  <a:lnTo>
                    <a:pt x="3724" y="1140"/>
                  </a:lnTo>
                  <a:lnTo>
                    <a:pt x="3680" y="1204"/>
                  </a:lnTo>
                  <a:lnTo>
                    <a:pt x="3622" y="1266"/>
                  </a:lnTo>
                  <a:lnTo>
                    <a:pt x="3554" y="1326"/>
                  </a:lnTo>
                  <a:lnTo>
                    <a:pt x="3476" y="1382"/>
                  </a:lnTo>
                  <a:lnTo>
                    <a:pt x="3388" y="1436"/>
                  </a:lnTo>
                  <a:lnTo>
                    <a:pt x="3292" y="1486"/>
                  </a:lnTo>
                  <a:lnTo>
                    <a:pt x="3184" y="1532"/>
                  </a:lnTo>
                  <a:lnTo>
                    <a:pt x="3070" y="1576"/>
                  </a:lnTo>
                  <a:lnTo>
                    <a:pt x="2948" y="1614"/>
                  </a:lnTo>
                  <a:lnTo>
                    <a:pt x="2818" y="1648"/>
                  </a:lnTo>
                  <a:lnTo>
                    <a:pt x="2682" y="1678"/>
                  </a:lnTo>
                  <a:lnTo>
                    <a:pt x="2540" y="1702"/>
                  </a:lnTo>
                  <a:lnTo>
                    <a:pt x="2392" y="1722"/>
                  </a:lnTo>
                  <a:lnTo>
                    <a:pt x="2240" y="1736"/>
                  </a:lnTo>
                  <a:lnTo>
                    <a:pt x="2084" y="1746"/>
                  </a:lnTo>
                  <a:lnTo>
                    <a:pt x="1922" y="1748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30196"/>
                    <a:invGamma/>
                    <a:alpha val="36000"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F7C16B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8" name="Oval 5"/>
            <p:cNvSpPr>
              <a:spLocks noChangeArrowheads="1"/>
            </p:cNvSpPr>
            <p:nvPr/>
          </p:nvSpPr>
          <p:spPr bwMode="gray">
            <a:xfrm rot="-1543677">
              <a:off x="2736" y="1728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ea typeface="宋体" charset="-122"/>
              </a:endParaRPr>
            </a:p>
          </p:txBody>
        </p:sp>
        <p:sp>
          <p:nvSpPr>
            <p:cNvPr id="29" name="Oval 6"/>
            <p:cNvSpPr>
              <a:spLocks noChangeArrowheads="1"/>
            </p:cNvSpPr>
            <p:nvPr/>
          </p:nvSpPr>
          <p:spPr bwMode="gray">
            <a:xfrm rot="-1543677">
              <a:off x="4416" y="1824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ea typeface="宋体" charset="-122"/>
              </a:endParaRPr>
            </a:p>
          </p:txBody>
        </p:sp>
        <p:sp>
          <p:nvSpPr>
            <p:cNvPr id="30" name="Oval 7"/>
            <p:cNvSpPr>
              <a:spLocks noChangeArrowheads="1"/>
            </p:cNvSpPr>
            <p:nvPr/>
          </p:nvSpPr>
          <p:spPr bwMode="gray">
            <a:xfrm rot="-1543677">
              <a:off x="1831" y="3501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ea typeface="宋体" charset="-122"/>
              </a:endParaRPr>
            </a:p>
          </p:txBody>
        </p:sp>
        <p:sp>
          <p:nvSpPr>
            <p:cNvPr id="31" name="Oval 8"/>
            <p:cNvSpPr>
              <a:spLocks noChangeArrowheads="1"/>
            </p:cNvSpPr>
            <p:nvPr/>
          </p:nvSpPr>
          <p:spPr bwMode="gray">
            <a:xfrm rot="-1543677">
              <a:off x="3456" y="3120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ea typeface="宋体" charset="-122"/>
              </a:endParaRPr>
            </a:p>
          </p:txBody>
        </p:sp>
        <p:sp>
          <p:nvSpPr>
            <p:cNvPr id="32" name="Oval 9"/>
            <p:cNvSpPr>
              <a:spLocks noChangeArrowheads="1"/>
            </p:cNvSpPr>
            <p:nvPr/>
          </p:nvSpPr>
          <p:spPr bwMode="gray">
            <a:xfrm rot="-1543677">
              <a:off x="1296" y="2592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ea typeface="宋体" charset="-122"/>
              </a:endParaRPr>
            </a:p>
          </p:txBody>
        </p:sp>
        <p:sp>
          <p:nvSpPr>
            <p:cNvPr id="33" name="Oval 10"/>
            <p:cNvSpPr>
              <a:spLocks noChangeArrowheads="1"/>
            </p:cNvSpPr>
            <p:nvPr/>
          </p:nvSpPr>
          <p:spPr bwMode="gray">
            <a:xfrm>
              <a:off x="2407" y="1296"/>
              <a:ext cx="720" cy="694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rgbClr val="001D3A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zh-CN" altLang="en-US" b="0">
                <a:ea typeface="宋体" pitchFamily="2" charset="-122"/>
              </a:endParaRPr>
            </a:p>
          </p:txBody>
        </p:sp>
        <p:sp>
          <p:nvSpPr>
            <p:cNvPr id="34" name="Oval 11"/>
            <p:cNvSpPr>
              <a:spLocks noChangeArrowheads="1"/>
            </p:cNvSpPr>
            <p:nvPr/>
          </p:nvSpPr>
          <p:spPr bwMode="gray">
            <a:xfrm>
              <a:off x="999" y="2120"/>
              <a:ext cx="719" cy="694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31373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rgbClr val="001D3A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zh-CN" altLang="en-US" b="0">
                <a:ea typeface="宋体" pitchFamily="2" charset="-122"/>
              </a:endParaRPr>
            </a:p>
          </p:txBody>
        </p:sp>
        <p:sp>
          <p:nvSpPr>
            <p:cNvPr id="35" name="Oval 12"/>
            <p:cNvSpPr>
              <a:spLocks noChangeArrowheads="1"/>
            </p:cNvSpPr>
            <p:nvPr/>
          </p:nvSpPr>
          <p:spPr bwMode="gray">
            <a:xfrm>
              <a:off x="1493" y="3050"/>
              <a:ext cx="719" cy="694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5686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rgbClr val="001D3A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zh-CN" altLang="en-US" b="0">
                <a:ea typeface="宋体" pitchFamily="2" charset="-122"/>
              </a:endParaRPr>
            </a:p>
          </p:txBody>
        </p:sp>
        <p:sp>
          <p:nvSpPr>
            <p:cNvPr id="36" name="Oval 13"/>
            <p:cNvSpPr>
              <a:spLocks noChangeArrowheads="1"/>
            </p:cNvSpPr>
            <p:nvPr/>
          </p:nvSpPr>
          <p:spPr bwMode="gray">
            <a:xfrm>
              <a:off x="3073" y="2724"/>
              <a:ext cx="719" cy="694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35686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rgbClr val="001D3A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zh-CN" altLang="en-US" b="0">
                <a:ea typeface="宋体" pitchFamily="2" charset="-122"/>
              </a:endParaRPr>
            </a:p>
          </p:txBody>
        </p:sp>
        <p:sp>
          <p:nvSpPr>
            <p:cNvPr id="37" name="Oval 14"/>
            <p:cNvSpPr>
              <a:spLocks noChangeArrowheads="1"/>
            </p:cNvSpPr>
            <p:nvPr/>
          </p:nvSpPr>
          <p:spPr bwMode="gray">
            <a:xfrm>
              <a:off x="4072" y="1420"/>
              <a:ext cx="682" cy="695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rgbClr val="001D3A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38" name="Text Box 15"/>
            <p:cNvSpPr txBox="1">
              <a:spLocks noChangeArrowheads="1"/>
            </p:cNvSpPr>
            <p:nvPr/>
          </p:nvSpPr>
          <p:spPr bwMode="gray">
            <a:xfrm>
              <a:off x="1016" y="2363"/>
              <a:ext cx="70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817" dir="27080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  <a:latin typeface="Verdana" pitchFamily="34" charset="0"/>
                  <a:ea typeface="宋体" charset="-122"/>
                </a:rPr>
                <a:t>基本馆情</a:t>
              </a:r>
              <a:endParaRPr lang="en-US" altLang="zh-CN" sz="1800">
                <a:solidFill>
                  <a:schemeClr val="bg1"/>
                </a:solidFill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39" name="Text Box 16"/>
            <p:cNvSpPr txBox="1">
              <a:spLocks noChangeArrowheads="1"/>
            </p:cNvSpPr>
            <p:nvPr/>
          </p:nvSpPr>
          <p:spPr bwMode="gray">
            <a:xfrm>
              <a:off x="2528" y="1539"/>
              <a:ext cx="11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817" dir="27080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1800">
                <a:solidFill>
                  <a:schemeClr val="bg1"/>
                </a:solidFill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40" name="Text Box 17"/>
            <p:cNvSpPr txBox="1">
              <a:spLocks noChangeArrowheads="1"/>
            </p:cNvSpPr>
            <p:nvPr/>
          </p:nvSpPr>
          <p:spPr bwMode="gray">
            <a:xfrm>
              <a:off x="4075" y="1597"/>
              <a:ext cx="735" cy="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817" dir="27080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chemeClr val="bg1"/>
                  </a:solidFill>
                  <a:latin typeface="Verdana" pitchFamily="34" charset="0"/>
                  <a:ea typeface="宋体" charset="-122"/>
                </a:rPr>
                <a:t>RFID</a:t>
              </a:r>
              <a:r>
                <a:rPr lang="zh-CN" altLang="en-US" sz="1800">
                  <a:solidFill>
                    <a:schemeClr val="bg1"/>
                  </a:solidFill>
                  <a:latin typeface="Verdana" pitchFamily="34" charset="0"/>
                  <a:ea typeface="宋体" charset="-122"/>
                </a:rPr>
                <a:t>系统</a:t>
              </a:r>
              <a:endParaRPr lang="en-US" altLang="zh-CN" sz="1800">
                <a:solidFill>
                  <a:schemeClr val="bg1"/>
                </a:solidFill>
                <a:latin typeface="Verdana" pitchFamily="34" charset="0"/>
                <a:ea typeface="宋体" charset="-122"/>
              </a:endParaRP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  <a:latin typeface="Verdana" pitchFamily="34" charset="0"/>
                  <a:ea typeface="宋体" charset="-122"/>
                </a:rPr>
                <a:t>使用评价</a:t>
              </a:r>
              <a:endParaRPr lang="en-US" altLang="zh-CN" sz="1800">
                <a:solidFill>
                  <a:schemeClr val="bg1"/>
                </a:solidFill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41" name="Text Box 18"/>
            <p:cNvSpPr txBox="1">
              <a:spLocks noChangeArrowheads="1"/>
            </p:cNvSpPr>
            <p:nvPr/>
          </p:nvSpPr>
          <p:spPr bwMode="gray">
            <a:xfrm>
              <a:off x="3183" y="2956"/>
              <a:ext cx="584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817" dir="27080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1800">
                <a:solidFill>
                  <a:schemeClr val="bg1"/>
                </a:solidFill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42" name="Text Box 19"/>
            <p:cNvSpPr txBox="1">
              <a:spLocks noChangeArrowheads="1"/>
            </p:cNvSpPr>
            <p:nvPr/>
          </p:nvSpPr>
          <p:spPr bwMode="gray">
            <a:xfrm>
              <a:off x="1493" y="3292"/>
              <a:ext cx="762" cy="1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817" dir="27080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  <a:latin typeface="Verdana" pitchFamily="34" charset="0"/>
                  <a:ea typeface="宋体" charset="-122"/>
                </a:rPr>
                <a:t>协助与支持</a:t>
              </a:r>
              <a:endParaRPr lang="en-US" altLang="zh-CN" sz="1800">
                <a:solidFill>
                  <a:schemeClr val="bg1"/>
                </a:solidFill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43" name="Text Box 20"/>
            <p:cNvSpPr txBox="1">
              <a:spLocks noChangeArrowheads="1"/>
            </p:cNvSpPr>
            <p:nvPr/>
          </p:nvSpPr>
          <p:spPr bwMode="gray">
            <a:xfrm>
              <a:off x="2160" y="2304"/>
              <a:ext cx="1452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800">
                  <a:ea typeface="宋体" charset="-122"/>
                </a:rPr>
                <a:t>调查表内容</a:t>
              </a:r>
              <a:endParaRPr lang="en-US" altLang="zh-CN" sz="2800">
                <a:ea typeface="宋体" charset="-122"/>
              </a:endParaRPr>
            </a:p>
          </p:txBody>
        </p:sp>
        <p:sp>
          <p:nvSpPr>
            <p:cNvPr id="44" name="Line 21"/>
            <p:cNvSpPr>
              <a:spLocks noChangeShapeType="1"/>
            </p:cNvSpPr>
            <p:nvPr/>
          </p:nvSpPr>
          <p:spPr bwMode="gray">
            <a:xfrm>
              <a:off x="1639" y="1545"/>
              <a:ext cx="1025" cy="7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cxnSp>
          <p:nvCxnSpPr>
            <p:cNvPr id="45" name="AutoShape 22"/>
            <p:cNvCxnSpPr>
              <a:cxnSpLocks noChangeShapeType="1"/>
            </p:cNvCxnSpPr>
            <p:nvPr/>
          </p:nvCxnSpPr>
          <p:spPr bwMode="gray">
            <a:xfrm flipH="1">
              <a:off x="559" y="1545"/>
              <a:ext cx="1087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46" name="Text Box 23"/>
            <p:cNvSpPr txBox="1">
              <a:spLocks noChangeArrowheads="1"/>
            </p:cNvSpPr>
            <p:nvPr/>
          </p:nvSpPr>
          <p:spPr bwMode="gray">
            <a:xfrm>
              <a:off x="480" y="1296"/>
              <a:ext cx="1296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zh-CN" sz="1600">
                <a:solidFill>
                  <a:schemeClr val="tx2"/>
                </a:solidFill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47" name="Text Box 17"/>
            <p:cNvSpPr txBox="1">
              <a:spLocks noChangeArrowheads="1"/>
            </p:cNvSpPr>
            <p:nvPr/>
          </p:nvSpPr>
          <p:spPr bwMode="gray">
            <a:xfrm>
              <a:off x="2387" y="1501"/>
              <a:ext cx="735" cy="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817" dir="27080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chemeClr val="bg1"/>
                  </a:solidFill>
                  <a:latin typeface="Verdana" pitchFamily="34" charset="0"/>
                  <a:ea typeface="宋体" charset="-122"/>
                </a:rPr>
                <a:t>RFID</a:t>
              </a:r>
              <a:r>
                <a:rPr lang="zh-CN" altLang="en-US" sz="1800">
                  <a:solidFill>
                    <a:schemeClr val="bg1"/>
                  </a:solidFill>
                  <a:latin typeface="Verdana" pitchFamily="34" charset="0"/>
                  <a:ea typeface="宋体" charset="-122"/>
                </a:rPr>
                <a:t>系统</a:t>
              </a:r>
              <a:endParaRPr lang="en-US" altLang="zh-CN" sz="1800">
                <a:solidFill>
                  <a:schemeClr val="bg1"/>
                </a:solidFill>
                <a:latin typeface="Verdana" pitchFamily="34" charset="0"/>
                <a:ea typeface="宋体" charset="-122"/>
              </a:endParaRP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  <a:latin typeface="Verdana" pitchFamily="34" charset="0"/>
                  <a:ea typeface="宋体" charset="-122"/>
                </a:rPr>
                <a:t>使用情况</a:t>
              </a:r>
              <a:endParaRPr lang="en-US" altLang="zh-CN" sz="1800">
                <a:solidFill>
                  <a:schemeClr val="bg1"/>
                </a:solidFill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48" name="Text Box 19"/>
            <p:cNvSpPr txBox="1">
              <a:spLocks noChangeArrowheads="1"/>
            </p:cNvSpPr>
            <p:nvPr/>
          </p:nvSpPr>
          <p:spPr bwMode="gray">
            <a:xfrm>
              <a:off x="3168" y="2903"/>
              <a:ext cx="499" cy="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817" dir="27080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  <a:latin typeface="Verdana" pitchFamily="34" charset="0"/>
                  <a:ea typeface="宋体" charset="-122"/>
                </a:rPr>
                <a:t>未使用</a:t>
              </a:r>
              <a:endParaRPr lang="en-US" altLang="zh-CN" sz="1800">
                <a:solidFill>
                  <a:schemeClr val="bg1"/>
                </a:solidFill>
                <a:latin typeface="Verdana" pitchFamily="34" charset="0"/>
                <a:ea typeface="宋体" charset="-122"/>
              </a:endParaRP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  <a:latin typeface="Verdana" pitchFamily="34" charset="0"/>
                  <a:ea typeface="宋体" charset="-122"/>
                </a:rPr>
                <a:t>的情况</a:t>
              </a:r>
              <a:endParaRPr lang="en-US" altLang="zh-CN" sz="1800">
                <a:solidFill>
                  <a:schemeClr val="bg1"/>
                </a:solidFill>
                <a:latin typeface="Verdana" pitchFamily="34" charset="0"/>
                <a:ea typeface="宋体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688639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96179" y="3450548"/>
            <a:ext cx="5286761" cy="9699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210106" y="3693358"/>
            <a:ext cx="4364177" cy="51706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系统</a:t>
            </a:r>
            <a:r>
              <a:rPr lang="zh-CN" altLang="en-US" sz="2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应用情况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325647"/>
      </p:ext>
    </p:extLst>
  </p:cSld>
  <p:clrMapOvr>
    <a:masterClrMapping/>
  </p:clrMapOvr>
  <p:transition spd="slow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50860" y="2375643"/>
            <a:ext cx="3582971" cy="3377777"/>
            <a:chOff x="7155849" y="1292108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55849" y="1292108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4422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3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   县   馆</a:t>
              </a:r>
              <a:endParaRPr lang="en-US" altLang="zh-CN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05185" y="2039519"/>
              <a:ext cx="1786658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65.5%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393174" y="1155073"/>
            <a:ext cx="4331199" cy="443294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3341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     </a:t>
              </a:r>
              <a:r>
                <a:rPr lang="zh-CN" altLang="en-US" sz="3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市   馆</a:t>
              </a:r>
              <a:endParaRPr lang="en-US" altLang="zh-CN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80674" y="1670330"/>
              <a:ext cx="1786658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81.8%</a:t>
              </a:r>
            </a:p>
          </p:txBody>
        </p:sp>
      </p:grpSp>
      <p:sp>
        <p:nvSpPr>
          <p:cNvPr id="23" name="标题 4"/>
          <p:cNvSpPr txBox="1">
            <a:spLocks/>
          </p:cNvSpPr>
          <p:nvPr/>
        </p:nvSpPr>
        <p:spPr>
          <a:xfrm>
            <a:off x="886763" y="139598"/>
            <a:ext cx="4772354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使用</a:t>
            </a: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系统</a:t>
            </a:r>
            <a:r>
              <a:rPr lang="zh-CN" altLang="en-US" sz="2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的比率</a:t>
            </a:r>
            <a:r>
              <a:rPr lang="en-US" altLang="zh-CN" sz="2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%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1112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/>
          <p:cNvSpPr/>
          <p:nvPr/>
        </p:nvSpPr>
        <p:spPr>
          <a:xfrm>
            <a:off x="2411026" y="1270094"/>
            <a:ext cx="1970313" cy="4220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杭州地区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2411026" y="2174500"/>
            <a:ext cx="1970313" cy="4220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宁波地区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2411026" y="3069298"/>
            <a:ext cx="1970313" cy="4220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温州地区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2411026" y="3952464"/>
            <a:ext cx="1970313" cy="4220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绍兴地区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2411026" y="4835628"/>
            <a:ext cx="1970313" cy="42208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湖州地区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2" name="Straight Connector 91"/>
          <p:cNvCxnSpPr/>
          <p:nvPr/>
        </p:nvCxnSpPr>
        <p:spPr>
          <a:xfrm rot="5400000">
            <a:off x="3136975" y="1907593"/>
            <a:ext cx="437686" cy="194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3356792" y="1900055"/>
            <a:ext cx="6188738" cy="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3356792" y="2826708"/>
            <a:ext cx="5016799" cy="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3356792" y="3687446"/>
            <a:ext cx="6188738" cy="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 flipV="1">
            <a:off x="3356792" y="4571449"/>
            <a:ext cx="3432623" cy="15721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 Placeholder 3"/>
          <p:cNvSpPr txBox="1">
            <a:spLocks/>
          </p:cNvSpPr>
          <p:nvPr/>
        </p:nvSpPr>
        <p:spPr>
          <a:xfrm>
            <a:off x="9725819" y="1452185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" name="Text Placeholder 3"/>
          <p:cNvSpPr txBox="1">
            <a:spLocks/>
          </p:cNvSpPr>
          <p:nvPr/>
        </p:nvSpPr>
        <p:spPr>
          <a:xfrm>
            <a:off x="9725819" y="2342004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81.8%</a:t>
            </a:r>
            <a:endParaRPr lang="en-US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4" name="Text Placeholder 3"/>
          <p:cNvSpPr txBox="1">
            <a:spLocks/>
          </p:cNvSpPr>
          <p:nvPr/>
        </p:nvSpPr>
        <p:spPr>
          <a:xfrm>
            <a:off x="9725819" y="3231821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100%</a:t>
            </a:r>
            <a:endParaRPr lang="en-US" sz="2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5" name="Text Placeholder 3"/>
          <p:cNvSpPr txBox="1">
            <a:spLocks/>
          </p:cNvSpPr>
          <p:nvPr/>
        </p:nvSpPr>
        <p:spPr>
          <a:xfrm>
            <a:off x="9725819" y="4121640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57.1%</a:t>
            </a:r>
            <a:endParaRPr lang="en-US" sz="2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6" name="Text Placeholder 3"/>
          <p:cNvSpPr txBox="1">
            <a:spLocks/>
          </p:cNvSpPr>
          <p:nvPr/>
        </p:nvSpPr>
        <p:spPr>
          <a:xfrm>
            <a:off x="9620027" y="5011459"/>
            <a:ext cx="909645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40%</a:t>
            </a:r>
            <a:endParaRPr lang="en-US" sz="2800" b="1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3354848" y="5491073"/>
            <a:ext cx="2426455" cy="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3136975" y="2811030"/>
            <a:ext cx="437686" cy="194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3136975" y="3700198"/>
            <a:ext cx="437686" cy="194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3136975" y="4586200"/>
            <a:ext cx="437686" cy="194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3136975" y="5475585"/>
            <a:ext cx="437686" cy="194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标题 4"/>
          <p:cNvSpPr txBox="1">
            <a:spLocks/>
          </p:cNvSpPr>
          <p:nvPr/>
        </p:nvSpPr>
        <p:spPr>
          <a:xfrm>
            <a:off x="886763" y="139598"/>
            <a:ext cx="5686628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20000"/>
              </a:lnSpc>
            </a:pPr>
            <a:r>
              <a:rPr lang="zh-CN" altLang="en-US" sz="2800" dirty="0" smtClean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每个地区使用</a:t>
            </a:r>
            <a:r>
              <a:rPr lang="en-US" altLang="zh-CN" sz="2800" dirty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sz="2800" dirty="0" smtClean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系统的</a:t>
            </a:r>
            <a:r>
              <a:rPr lang="zh-CN" altLang="en-US" sz="2800" dirty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比率</a:t>
            </a:r>
            <a:r>
              <a:rPr lang="en-US" altLang="zh-CN" sz="2800" dirty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%</a:t>
            </a:r>
            <a:endParaRPr lang="zh-CN" altLang="en-US" sz="2800" dirty="0">
              <a:solidFill>
                <a:srgbClr val="1F861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ounded Rectangle 83"/>
          <p:cNvSpPr/>
          <p:nvPr/>
        </p:nvSpPr>
        <p:spPr>
          <a:xfrm>
            <a:off x="2448970" y="5720247"/>
            <a:ext cx="1970313" cy="4220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嘉兴地区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9" name="Straight Connector 107"/>
          <p:cNvCxnSpPr/>
          <p:nvPr/>
        </p:nvCxnSpPr>
        <p:spPr>
          <a:xfrm flipH="1">
            <a:off x="3394736" y="6339232"/>
            <a:ext cx="3394679" cy="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3"/>
          <p:cNvSpPr txBox="1">
            <a:spLocks/>
          </p:cNvSpPr>
          <p:nvPr/>
        </p:nvSpPr>
        <p:spPr>
          <a:xfrm>
            <a:off x="9763763" y="5889423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57.1%</a:t>
            </a:r>
            <a:endParaRPr lang="en-US" sz="2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6" name="Straight Connector 134"/>
          <p:cNvCxnSpPr/>
          <p:nvPr/>
        </p:nvCxnSpPr>
        <p:spPr>
          <a:xfrm rot="5400000">
            <a:off x="3151571" y="6338262"/>
            <a:ext cx="437686" cy="194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202234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8" grpId="0" animBg="1"/>
      <p:bldP spid="81" grpId="0" animBg="1"/>
      <p:bldP spid="84" grpId="0" animBg="1"/>
      <p:bldP spid="89" grpId="0" animBg="1"/>
      <p:bldP spid="122" grpId="0"/>
      <p:bldP spid="123" grpId="0"/>
      <p:bldP spid="124" grpId="0"/>
      <p:bldP spid="125" grpId="0"/>
      <p:bldP spid="126" grpId="0"/>
      <p:bldP spid="28" grpId="0" animBg="1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/>
          <p:cNvSpPr/>
          <p:nvPr/>
        </p:nvSpPr>
        <p:spPr>
          <a:xfrm>
            <a:off x="2411026" y="1732905"/>
            <a:ext cx="1970313" cy="4220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金华地区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2411026" y="2637311"/>
            <a:ext cx="1970313" cy="4220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衢</a:t>
            </a:r>
            <a:r>
              <a:rPr lang="zh-CN" altLang="en-US" sz="20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州地区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2411026" y="3532109"/>
            <a:ext cx="1970313" cy="4220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台州地区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2411026" y="4415275"/>
            <a:ext cx="1970313" cy="4220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丽水地区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2411026" y="5298439"/>
            <a:ext cx="1970313" cy="42208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舟山地区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2" name="Straight Connector 91"/>
          <p:cNvCxnSpPr/>
          <p:nvPr/>
        </p:nvCxnSpPr>
        <p:spPr>
          <a:xfrm rot="5400000">
            <a:off x="3136975" y="2370404"/>
            <a:ext cx="437686" cy="194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 flipV="1">
            <a:off x="3356792" y="2362866"/>
            <a:ext cx="1920455" cy="8508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3356792" y="3274811"/>
            <a:ext cx="960227" cy="14708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3356792" y="4150257"/>
            <a:ext cx="6188738" cy="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3356792" y="5034260"/>
            <a:ext cx="3288607" cy="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 Placeholder 3"/>
          <p:cNvSpPr txBox="1">
            <a:spLocks/>
          </p:cNvSpPr>
          <p:nvPr/>
        </p:nvSpPr>
        <p:spPr>
          <a:xfrm>
            <a:off x="9725819" y="1914996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" name="Text Placeholder 3"/>
          <p:cNvSpPr txBox="1">
            <a:spLocks/>
          </p:cNvSpPr>
          <p:nvPr/>
        </p:nvSpPr>
        <p:spPr>
          <a:xfrm>
            <a:off x="9725819" y="2804815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14.2%</a:t>
            </a:r>
            <a:endParaRPr lang="en-US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4" name="Text Placeholder 3"/>
          <p:cNvSpPr txBox="1">
            <a:spLocks/>
          </p:cNvSpPr>
          <p:nvPr/>
        </p:nvSpPr>
        <p:spPr>
          <a:xfrm>
            <a:off x="9725819" y="3694632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100%</a:t>
            </a:r>
            <a:endParaRPr lang="en-US" sz="2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5" name="Text Placeholder 3"/>
          <p:cNvSpPr txBox="1">
            <a:spLocks/>
          </p:cNvSpPr>
          <p:nvPr/>
        </p:nvSpPr>
        <p:spPr>
          <a:xfrm>
            <a:off x="9725819" y="4584451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55.5%</a:t>
            </a:r>
            <a:endParaRPr lang="en-US" sz="2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6" name="Text Placeholder 3"/>
          <p:cNvSpPr txBox="1">
            <a:spLocks/>
          </p:cNvSpPr>
          <p:nvPr/>
        </p:nvSpPr>
        <p:spPr>
          <a:xfrm>
            <a:off x="9620027" y="5474270"/>
            <a:ext cx="909645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  <a:endParaRPr lang="en-US" sz="2800" b="1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8" name="Straight Connector 127"/>
          <p:cNvCxnSpPr/>
          <p:nvPr/>
        </p:nvCxnSpPr>
        <p:spPr>
          <a:xfrm flipH="1" flipV="1">
            <a:off x="3356793" y="5925629"/>
            <a:ext cx="3576638" cy="13737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3136975" y="3273841"/>
            <a:ext cx="437686" cy="194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3136975" y="4163009"/>
            <a:ext cx="437686" cy="194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3136975" y="5049011"/>
            <a:ext cx="437686" cy="194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3136975" y="5938396"/>
            <a:ext cx="437686" cy="194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标题 4"/>
          <p:cNvSpPr txBox="1">
            <a:spLocks/>
          </p:cNvSpPr>
          <p:nvPr/>
        </p:nvSpPr>
        <p:spPr>
          <a:xfrm>
            <a:off x="886763" y="139598"/>
            <a:ext cx="5686628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20000"/>
              </a:lnSpc>
            </a:pPr>
            <a:r>
              <a:rPr lang="zh-CN" altLang="en-US" sz="2800" dirty="0" smtClean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每个地区使用</a:t>
            </a:r>
            <a:r>
              <a:rPr lang="en-US" altLang="zh-CN" sz="2800" dirty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sz="2800" dirty="0" smtClean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系统的</a:t>
            </a:r>
            <a:r>
              <a:rPr lang="zh-CN" altLang="en-US" sz="2800" dirty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比率</a:t>
            </a:r>
            <a:r>
              <a:rPr lang="en-US" altLang="zh-CN" sz="2800" dirty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%</a:t>
            </a:r>
            <a:endParaRPr lang="zh-CN" altLang="en-US" sz="2800" dirty="0">
              <a:solidFill>
                <a:srgbClr val="1F861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93900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8" grpId="0" animBg="1"/>
      <p:bldP spid="81" grpId="0" animBg="1"/>
      <p:bldP spid="84" grpId="0" animBg="1"/>
      <p:bldP spid="89" grpId="0" animBg="1"/>
      <p:bldP spid="122" grpId="0"/>
      <p:bldP spid="123" grpId="0"/>
      <p:bldP spid="124" grpId="0"/>
      <p:bldP spid="125" grpId="0"/>
      <p:bldP spid="1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endParaRPr lang="en-GB" altLang="zh-CN" sz="2000" dirty="0">
              <a:solidFill>
                <a:srgbClr val="1F861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aphicFrame>
        <p:nvGraphicFramePr>
          <p:cNvPr id="24" name="图表 23"/>
          <p:cNvGraphicFramePr/>
          <p:nvPr>
            <p:extLst>
              <p:ext uri="{D42A27DB-BD31-4B8C-83A1-F6EECF244321}">
                <p14:modId xmlns:p14="http://schemas.microsoft.com/office/powerpoint/2010/main" val="2060055918"/>
              </p:ext>
            </p:extLst>
          </p:nvPr>
        </p:nvGraphicFramePr>
        <p:xfrm>
          <a:off x="2143125" y="758825"/>
          <a:ext cx="85725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0770998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357367" y="1240062"/>
            <a:ext cx="5760640" cy="5904656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05185" y="2039519"/>
              <a:ext cx="1786658" cy="9073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82.1%</a:t>
              </a:r>
              <a:endParaRPr lang="en-US" sz="6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028461" y="2826600"/>
              <a:ext cx="1260244" cy="9073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0" dirty="0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高频</a:t>
              </a:r>
              <a:endParaRPr lang="zh-CN" altLang="en-US" sz="6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80674" y="1670330"/>
              <a:ext cx="1786658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14.3%</a:t>
              </a:r>
              <a:endParaRPr lang="en-US" sz="6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23696" y="2577706"/>
              <a:ext cx="1701329" cy="81663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5400" dirty="0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超高频</a:t>
              </a:r>
              <a:endParaRPr lang="zh-CN" altLang="en-US" sz="5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1509805" cy="1639641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06580" y="1314546"/>
              <a:ext cx="958310" cy="54930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3.6%</a:t>
              </a:r>
              <a:endParaRPr lang="en-US" sz="4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52012" y="1847189"/>
              <a:ext cx="672131" cy="4839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dirty="0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混用</a:t>
              </a:r>
              <a:endParaRPr lang="zh-CN" altLang="en-US" sz="32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标题 4"/>
          <p:cNvSpPr txBox="1">
            <a:spLocks/>
          </p:cNvSpPr>
          <p:nvPr/>
        </p:nvSpPr>
        <p:spPr>
          <a:xfrm>
            <a:off x="886762" y="139598"/>
            <a:ext cx="4131321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sz="2800" dirty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sz="2800" dirty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电子标签的类型</a:t>
            </a:r>
            <a:endParaRPr lang="en-GB" altLang="zh-CN" sz="2800" dirty="0">
              <a:solidFill>
                <a:srgbClr val="1F861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73404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4"/>
          <p:cNvSpPr txBox="1">
            <a:spLocks/>
          </p:cNvSpPr>
          <p:nvPr/>
        </p:nvSpPr>
        <p:spPr>
          <a:xfrm>
            <a:off x="886762" y="139598"/>
            <a:ext cx="4131321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sz="2800" dirty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sz="2800" dirty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电子标签的类型</a:t>
            </a:r>
            <a:endParaRPr lang="en-GB" altLang="zh-CN" sz="2800" dirty="0">
              <a:solidFill>
                <a:srgbClr val="1F861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03" y="2536205"/>
            <a:ext cx="5773894" cy="433042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455" y="952029"/>
            <a:ext cx="4320480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07222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845600"/>
              <a:ext cx="214311" cy="28812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96" y="2303735"/>
            <a:ext cx="281523" cy="2317122"/>
            <a:chOff x="2971800" y="1485901"/>
            <a:chExt cx="200205" cy="1647822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487099"/>
              <a:ext cx="200205" cy="1646624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7" cy="2954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167279" y="4810264"/>
            <a:ext cx="341440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标题 4"/>
          <p:cNvSpPr txBox="1">
            <a:spLocks/>
          </p:cNvSpPr>
          <p:nvPr/>
        </p:nvSpPr>
        <p:spPr>
          <a:xfrm>
            <a:off x="886763" y="139598"/>
            <a:ext cx="719879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市县馆已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安装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标签图书和总流通图书的比例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271" y="3248626"/>
            <a:ext cx="3899768" cy="3391554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5349255" y="1374128"/>
            <a:ext cx="682751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/>
              <a:t>电子标签用量</a:t>
            </a:r>
            <a:r>
              <a:rPr lang="en-US" altLang="zh-CN" sz="2800" dirty="0" smtClean="0"/>
              <a:t>/</a:t>
            </a:r>
            <a:r>
              <a:rPr lang="zh-CN" altLang="en-US" sz="2800" dirty="0" smtClean="0"/>
              <a:t>总流通图书平均值</a:t>
            </a:r>
            <a:r>
              <a:rPr lang="en-US" altLang="zh-CN" sz="3200" dirty="0" smtClean="0"/>
              <a:t>81.36</a:t>
            </a:r>
            <a:r>
              <a:rPr lang="en-US" altLang="zh-CN" sz="3200" dirty="0"/>
              <a:t>%</a:t>
            </a:r>
            <a:r>
              <a:rPr lang="en-US" altLang="zh-CN" sz="2800" dirty="0"/>
              <a:t>   </a:t>
            </a:r>
            <a:endParaRPr lang="en-US" altLang="zh-CN" sz="2800" dirty="0" smtClean="0"/>
          </a:p>
          <a:p>
            <a:r>
              <a:rPr lang="zh-CN" altLang="en-US" sz="2800" dirty="0" smtClean="0"/>
              <a:t>最低</a:t>
            </a:r>
            <a:r>
              <a:rPr lang="en-US" altLang="zh-CN" sz="3200" dirty="0" smtClean="0"/>
              <a:t>25%</a:t>
            </a:r>
          </a:p>
          <a:p>
            <a:r>
              <a:rPr lang="zh-CN" altLang="en-US" sz="2800" dirty="0" smtClean="0"/>
              <a:t>最高</a:t>
            </a:r>
            <a:r>
              <a:rPr lang="en-US" altLang="zh-CN" sz="2800" dirty="0"/>
              <a:t>100%</a:t>
            </a:r>
            <a:r>
              <a:rPr lang="zh-CN" altLang="en-US" sz="2800" dirty="0"/>
              <a:t>占</a:t>
            </a:r>
            <a:r>
              <a:rPr lang="en-US" altLang="zh-CN" sz="3200" dirty="0"/>
              <a:t>46.3</a:t>
            </a:r>
            <a:r>
              <a:rPr lang="en-US" altLang="zh-CN" sz="3200" dirty="0" smtClean="0"/>
              <a:t>%</a:t>
            </a:r>
            <a:r>
              <a:rPr lang="zh-CN" altLang="en-US" sz="3200" dirty="0" smtClean="0"/>
              <a:t>的使用馆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22465274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roup 155"/>
          <p:cNvGrpSpPr/>
          <p:nvPr/>
        </p:nvGrpSpPr>
        <p:grpSpPr>
          <a:xfrm>
            <a:off x="3024087" y="2054325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3024087" y="3468393"/>
            <a:ext cx="254276" cy="253518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3024087" y="4881139"/>
            <a:ext cx="254276" cy="253518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407702" y="5021843"/>
            <a:ext cx="294728" cy="2207531"/>
            <a:chOff x="4980416" y="5038865"/>
            <a:chExt cx="321817" cy="1816442"/>
          </a:xfrm>
        </p:grpSpPr>
        <p:sp>
          <p:nvSpPr>
            <p:cNvPr id="175" name="Freeform 11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2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3"/>
            <p:cNvSpPr>
              <a:spLocks/>
            </p:cNvSpPr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4"/>
            <p:cNvSpPr>
              <a:spLocks/>
            </p:cNvSpPr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"/>
            <p:cNvSpPr>
              <a:spLocks/>
            </p:cNvSpPr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"/>
            <p:cNvSpPr>
              <a:spLocks/>
            </p:cNvSpPr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36"/>
            <p:cNvSpPr>
              <a:spLocks/>
            </p:cNvSpPr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37"/>
            <p:cNvSpPr>
              <a:spLocks/>
            </p:cNvSpPr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38"/>
            <p:cNvSpPr>
              <a:spLocks/>
            </p:cNvSpPr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39"/>
            <p:cNvSpPr>
              <a:spLocks/>
            </p:cNvSpPr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86169" y="5313816"/>
            <a:ext cx="294727" cy="1911955"/>
            <a:chOff x="5502862" y="5357314"/>
            <a:chExt cx="321816" cy="1497993"/>
          </a:xfrm>
        </p:grpSpPr>
        <p:sp>
          <p:nvSpPr>
            <p:cNvPr id="187" name="Freeform 23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Freeform 24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25"/>
            <p:cNvSpPr>
              <a:spLocks/>
            </p:cNvSpPr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26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27"/>
            <p:cNvSpPr>
              <a:spLocks/>
            </p:cNvSpPr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8"/>
            <p:cNvSpPr>
              <a:spLocks/>
            </p:cNvSpPr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41"/>
            <p:cNvSpPr>
              <a:spLocks/>
            </p:cNvSpPr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42"/>
            <p:cNvSpPr>
              <a:spLocks/>
            </p:cNvSpPr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43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44"/>
            <p:cNvSpPr>
              <a:spLocks/>
            </p:cNvSpPr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20445" y="5313820"/>
            <a:ext cx="294727" cy="1915388"/>
            <a:chOff x="6959786" y="5357314"/>
            <a:chExt cx="321816" cy="1497993"/>
          </a:xfrm>
        </p:grpSpPr>
        <p:sp>
          <p:nvSpPr>
            <p:cNvPr id="181" name="Freeform 17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8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Freeform 19"/>
            <p:cNvSpPr>
              <a:spLocks/>
            </p:cNvSpPr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20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21"/>
            <p:cNvSpPr>
              <a:spLocks/>
            </p:cNvSpPr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22"/>
            <p:cNvSpPr>
              <a:spLocks/>
            </p:cNvSpPr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46"/>
            <p:cNvSpPr>
              <a:spLocks/>
            </p:cNvSpPr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47"/>
            <p:cNvSpPr>
              <a:spLocks/>
            </p:cNvSpPr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48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49"/>
            <p:cNvSpPr>
              <a:spLocks/>
            </p:cNvSpPr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48611" y="4316489"/>
            <a:ext cx="294110" cy="2907935"/>
            <a:chOff x="6007804" y="4268661"/>
            <a:chExt cx="321142" cy="2586646"/>
          </a:xfrm>
        </p:grpSpPr>
        <p:sp>
          <p:nvSpPr>
            <p:cNvPr id="193" name="Freeform 29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Freeform 30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31"/>
            <p:cNvSpPr>
              <a:spLocks/>
            </p:cNvSpPr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32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Freeform 33"/>
            <p:cNvSpPr>
              <a:spLocks/>
            </p:cNvSpPr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Freeform 34"/>
            <p:cNvSpPr>
              <a:spLocks/>
            </p:cNvSpPr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51"/>
            <p:cNvSpPr>
              <a:spLocks/>
            </p:cNvSpPr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52"/>
            <p:cNvSpPr>
              <a:spLocks/>
            </p:cNvSpPr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53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54"/>
            <p:cNvSpPr>
              <a:spLocks/>
            </p:cNvSpPr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81442" y="3808853"/>
            <a:ext cx="294727" cy="3417770"/>
            <a:chOff x="6480429" y="3714572"/>
            <a:chExt cx="321816" cy="3140735"/>
          </a:xfrm>
        </p:grpSpPr>
        <p:sp>
          <p:nvSpPr>
            <p:cNvPr id="169" name="Freeform 5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7"/>
            <p:cNvSpPr>
              <a:spLocks/>
            </p:cNvSpPr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8"/>
            <p:cNvSpPr>
              <a:spLocks/>
            </p:cNvSpPr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9"/>
            <p:cNvSpPr>
              <a:spLocks/>
            </p:cNvSpPr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0"/>
            <p:cNvSpPr>
              <a:spLocks/>
            </p:cNvSpPr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56"/>
            <p:cNvSpPr>
              <a:spLocks/>
            </p:cNvSpPr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57"/>
            <p:cNvSpPr>
              <a:spLocks/>
            </p:cNvSpPr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58"/>
            <p:cNvSpPr>
              <a:spLocks/>
            </p:cNvSpPr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59"/>
            <p:cNvSpPr>
              <a:spLocks/>
            </p:cNvSpPr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18909" y="2976232"/>
            <a:ext cx="1035243" cy="1079022"/>
            <a:chOff x="4883468" y="2805677"/>
            <a:chExt cx="1130395" cy="1178197"/>
          </a:xfrm>
        </p:grpSpPr>
        <p:sp>
          <p:nvSpPr>
            <p:cNvPr id="239" name="Freeform 75"/>
            <p:cNvSpPr>
              <a:spLocks/>
            </p:cNvSpPr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17461" y="4164313"/>
            <a:ext cx="652963" cy="763932"/>
            <a:chOff x="5100256" y="4103040"/>
            <a:chExt cx="712977" cy="834163"/>
          </a:xfrm>
        </p:grpSpPr>
        <p:sp>
          <p:nvSpPr>
            <p:cNvPr id="233" name="Freeform 69"/>
            <p:cNvSpPr>
              <a:spLocks/>
            </p:cNvSpPr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Freeform 83"/>
            <p:cNvSpPr>
              <a:spLocks/>
            </p:cNvSpPr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13054" y="2630944"/>
            <a:ext cx="1210354" cy="1294210"/>
            <a:chOff x="6951707" y="2428654"/>
            <a:chExt cx="1321600" cy="1413163"/>
          </a:xfrm>
        </p:grpSpPr>
        <p:sp>
          <p:nvSpPr>
            <p:cNvPr id="241" name="Freeform 77"/>
            <p:cNvSpPr>
              <a:spLocks/>
            </p:cNvSpPr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61144" y="4196452"/>
            <a:ext cx="749765" cy="877400"/>
            <a:chOff x="7004221" y="4138049"/>
            <a:chExt cx="818678" cy="958042"/>
          </a:xfrm>
        </p:grpSpPr>
        <p:sp>
          <p:nvSpPr>
            <p:cNvPr id="232" name="Freeform 68"/>
            <p:cNvSpPr>
              <a:spLocks/>
            </p:cNvSpPr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90"/>
            <p:cNvSpPr>
              <a:spLocks/>
            </p:cNvSpPr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7" name="Freeform 63"/>
          <p:cNvSpPr>
            <a:spLocks/>
          </p:cNvSpPr>
          <p:nvPr/>
        </p:nvSpPr>
        <p:spPr bwMode="auto">
          <a:xfrm>
            <a:off x="6216039" y="2054325"/>
            <a:ext cx="1207262" cy="1294939"/>
          </a:xfrm>
          <a:custGeom>
            <a:avLst/>
            <a:gdLst>
              <a:gd name="T0" fmla="*/ 614 w 614"/>
              <a:gd name="T1" fmla="*/ 307 h 719"/>
              <a:gd name="T2" fmla="*/ 307 w 614"/>
              <a:gd name="T3" fmla="*/ 0 h 719"/>
              <a:gd name="T4" fmla="*/ 0 w 614"/>
              <a:gd name="T5" fmla="*/ 307 h 719"/>
              <a:gd name="T6" fmla="*/ 307 w 614"/>
              <a:gd name="T7" fmla="*/ 614 h 719"/>
              <a:gd name="T8" fmla="*/ 321 w 614"/>
              <a:gd name="T9" fmla="*/ 614 h 719"/>
              <a:gd name="T10" fmla="*/ 445 w 614"/>
              <a:gd name="T11" fmla="*/ 719 h 719"/>
              <a:gd name="T12" fmla="*/ 458 w 614"/>
              <a:gd name="T13" fmla="*/ 575 h 719"/>
              <a:gd name="T14" fmla="*/ 614 w 614"/>
              <a:gd name="T15" fmla="*/ 307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4" h="719">
                <a:moveTo>
                  <a:pt x="614" y="307"/>
                </a:moveTo>
                <a:cubicBezTo>
                  <a:pt x="614" y="138"/>
                  <a:pt x="477" y="0"/>
                  <a:pt x="307" y="0"/>
                </a:cubicBezTo>
                <a:cubicBezTo>
                  <a:pt x="137" y="0"/>
                  <a:pt x="0" y="138"/>
                  <a:pt x="0" y="307"/>
                </a:cubicBezTo>
                <a:cubicBezTo>
                  <a:pt x="0" y="477"/>
                  <a:pt x="137" y="614"/>
                  <a:pt x="307" y="614"/>
                </a:cubicBezTo>
                <a:cubicBezTo>
                  <a:pt x="312" y="614"/>
                  <a:pt x="316" y="614"/>
                  <a:pt x="321" y="614"/>
                </a:cubicBezTo>
                <a:cubicBezTo>
                  <a:pt x="445" y="719"/>
                  <a:pt x="445" y="719"/>
                  <a:pt x="445" y="719"/>
                </a:cubicBezTo>
                <a:cubicBezTo>
                  <a:pt x="458" y="575"/>
                  <a:pt x="458" y="575"/>
                  <a:pt x="458" y="575"/>
                </a:cubicBezTo>
                <a:cubicBezTo>
                  <a:pt x="551" y="522"/>
                  <a:pt x="614" y="422"/>
                  <a:pt x="614" y="30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762200" y="4055254"/>
            <a:ext cx="1651663" cy="1212822"/>
            <a:chOff x="4098452" y="4268661"/>
            <a:chExt cx="888697" cy="1039506"/>
          </a:xfrm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Freeform 66"/>
            <p:cNvSpPr>
              <a:spLocks/>
            </p:cNvSpPr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35345" y="3037274"/>
            <a:ext cx="722020" cy="842870"/>
            <a:chOff x="3918693" y="2872329"/>
            <a:chExt cx="788382" cy="920340"/>
          </a:xfrm>
        </p:grpSpPr>
        <p:sp>
          <p:nvSpPr>
            <p:cNvPr id="237" name="Freeform 73"/>
            <p:cNvSpPr>
              <a:spLocks/>
            </p:cNvSpPr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102"/>
            <p:cNvSpPr>
              <a:spLocks/>
            </p:cNvSpPr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103"/>
            <p:cNvSpPr>
              <a:spLocks/>
            </p:cNvSpPr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105"/>
            <p:cNvSpPr>
              <a:spLocks/>
            </p:cNvSpPr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Freeform 106"/>
            <p:cNvSpPr>
              <a:spLocks/>
            </p:cNvSpPr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8"/>
            <p:cNvSpPr>
              <a:spLocks/>
            </p:cNvSpPr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11"/>
            <p:cNvSpPr>
              <a:spLocks/>
            </p:cNvSpPr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39602" y="2225365"/>
            <a:ext cx="654196" cy="763331"/>
            <a:chOff x="4536741" y="1960742"/>
            <a:chExt cx="714324" cy="833490"/>
          </a:xfrm>
        </p:grpSpPr>
        <p:sp>
          <p:nvSpPr>
            <p:cNvPr id="235" name="Freeform 71"/>
            <p:cNvSpPr>
              <a:spLocks/>
            </p:cNvSpPr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13"/>
            <p:cNvSpPr>
              <a:spLocks/>
            </p:cNvSpPr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Freeform 117"/>
            <p:cNvSpPr>
              <a:spLocks/>
            </p:cNvSpPr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8"/>
            <p:cNvSpPr>
              <a:spLocks/>
            </p:cNvSpPr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20"/>
            <p:cNvSpPr>
              <a:spLocks/>
            </p:cNvSpPr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Freeform 122"/>
            <p:cNvSpPr>
              <a:spLocks/>
            </p:cNvSpPr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87" name="TextBox 286"/>
          <p:cNvSpPr txBox="1"/>
          <p:nvPr/>
        </p:nvSpPr>
        <p:spPr>
          <a:xfrm>
            <a:off x="9239762" y="2455131"/>
            <a:ext cx="923330" cy="4431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远望谷</a:t>
            </a:r>
            <a:endParaRPr lang="en-GB" sz="2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9" name="Group 288"/>
          <p:cNvGrpSpPr/>
          <p:nvPr/>
        </p:nvGrpSpPr>
        <p:grpSpPr>
          <a:xfrm>
            <a:off x="9574287" y="2054325"/>
            <a:ext cx="254276" cy="253518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9574287" y="3468393"/>
            <a:ext cx="254276" cy="253518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2" name="标题 4"/>
          <p:cNvSpPr txBox="1">
            <a:spLocks/>
          </p:cNvSpPr>
          <p:nvPr/>
        </p:nvSpPr>
        <p:spPr>
          <a:xfrm>
            <a:off x="886763" y="139598"/>
            <a:ext cx="719879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自助设备的品牌 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85505" y="2640502"/>
            <a:ext cx="11941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/>
              <a:t>阿法迪</a:t>
            </a:r>
          </a:p>
        </p:txBody>
      </p:sp>
      <p:sp>
        <p:nvSpPr>
          <p:cNvPr id="23" name="矩形 22"/>
          <p:cNvSpPr/>
          <p:nvPr/>
        </p:nvSpPr>
        <p:spPr>
          <a:xfrm>
            <a:off x="2859389" y="4055254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海恒</a:t>
            </a:r>
          </a:p>
        </p:txBody>
      </p:sp>
      <p:sp>
        <p:nvSpPr>
          <p:cNvPr id="24" name="矩形 23"/>
          <p:cNvSpPr/>
          <p:nvPr/>
        </p:nvSpPr>
        <p:spPr>
          <a:xfrm>
            <a:off x="9201297" y="3988551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华文行楷" panose="02010800040101010101" pitchFamily="2" charset="-122"/>
                <a:ea typeface="华文行楷" panose="02010800040101010101" pitchFamily="2" charset="-122"/>
              </a:rPr>
              <a:t>博一格</a:t>
            </a:r>
          </a:p>
        </p:txBody>
      </p:sp>
      <p:sp>
        <p:nvSpPr>
          <p:cNvPr id="25" name="矩形 24"/>
          <p:cNvSpPr/>
          <p:nvPr/>
        </p:nvSpPr>
        <p:spPr>
          <a:xfrm>
            <a:off x="6394546" y="2352150"/>
            <a:ext cx="922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图创</a:t>
            </a:r>
          </a:p>
        </p:txBody>
      </p:sp>
      <p:sp>
        <p:nvSpPr>
          <p:cNvPr id="26" name="矩形 25"/>
          <p:cNvSpPr/>
          <p:nvPr/>
        </p:nvSpPr>
        <p:spPr>
          <a:xfrm>
            <a:off x="4122407" y="4384253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慧博升</a:t>
            </a:r>
          </a:p>
        </p:txBody>
      </p:sp>
    </p:spTree>
    <p:extLst>
      <p:ext uri="{BB962C8B-B14F-4D97-AF65-F5344CB8AC3E}">
        <p14:creationId xmlns:p14="http://schemas.microsoft.com/office/powerpoint/2010/main" val="352234794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4"/>
          <p:cNvSpPr txBox="1">
            <a:spLocks/>
          </p:cNvSpPr>
          <p:nvPr/>
        </p:nvSpPr>
        <p:spPr>
          <a:xfrm>
            <a:off x="886762" y="139598"/>
            <a:ext cx="4131321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sz="2800" dirty="0" smtClean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sz="2800" dirty="0" smtClean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自助借还机</a:t>
            </a:r>
            <a:endParaRPr lang="en-GB" altLang="zh-CN" sz="2800" dirty="0">
              <a:solidFill>
                <a:srgbClr val="1F861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11" y="880021"/>
            <a:ext cx="7021802" cy="403244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653511" y="1240061"/>
            <a:ext cx="449828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使用自助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借还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机</a:t>
            </a:r>
            <a:endParaRPr lang="en-US" altLang="zh-CN" sz="36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的市县图书馆</a:t>
            </a:r>
            <a:endParaRPr lang="en-US" altLang="zh-CN" sz="36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平均每个馆有</a:t>
            </a:r>
            <a:endParaRPr lang="en-US" altLang="zh-CN" sz="36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4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台室内自助借还机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0221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4"/>
          <p:cNvSpPr txBox="1">
            <a:spLocks/>
          </p:cNvSpPr>
          <p:nvPr/>
        </p:nvSpPr>
        <p:spPr>
          <a:xfrm>
            <a:off x="886762" y="139598"/>
            <a:ext cx="4131321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sz="2800" dirty="0" smtClean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sz="2800" dirty="0" smtClean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自助借还机</a:t>
            </a:r>
            <a:endParaRPr lang="en-GB" altLang="zh-CN" sz="2800" dirty="0">
              <a:solidFill>
                <a:srgbClr val="1F861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61" y="736005"/>
            <a:ext cx="4401722" cy="5704557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5997327" y="2522485"/>
            <a:ext cx="2482388" cy="2520280"/>
            <a:chOff x="3743074" y="1151562"/>
            <a:chExt cx="1663582" cy="1663582"/>
          </a:xfrm>
        </p:grpSpPr>
        <p:sp>
          <p:nvSpPr>
            <p:cNvPr id="9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83846" y="1654823"/>
              <a:ext cx="1603777" cy="68055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77.8%</a:t>
              </a:r>
              <a:endParaRPr lang="en-US" sz="4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752883" y="3054993"/>
            <a:ext cx="2068980" cy="2099966"/>
            <a:chOff x="7115266" y="1299207"/>
            <a:chExt cx="3142800" cy="3142800"/>
          </a:xfrm>
        </p:grpSpPr>
        <p:sp>
          <p:nvSpPr>
            <p:cNvPr id="13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93035" y="2039519"/>
              <a:ext cx="2210959" cy="110548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57.9%</a:t>
              </a:r>
              <a:endParaRPr lang="en-US" sz="4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658542" y="2826600"/>
              <a:ext cx="81" cy="14488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6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5565279" y="1312069"/>
            <a:ext cx="69669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使用</a:t>
            </a:r>
            <a:r>
              <a:rPr lang="en-US" altLang="zh-CN" sz="2800" dirty="0"/>
              <a:t>24</a:t>
            </a:r>
            <a:r>
              <a:rPr lang="zh-CN" altLang="en-US" sz="2800" dirty="0"/>
              <a:t>小时自助还书</a:t>
            </a:r>
            <a:r>
              <a:rPr lang="zh-CN" altLang="en-US" sz="2800" dirty="0" smtClean="0"/>
              <a:t>机（已应用</a:t>
            </a:r>
            <a:r>
              <a:rPr lang="en-US" altLang="zh-CN" sz="2800" dirty="0" smtClean="0"/>
              <a:t>RFID</a:t>
            </a:r>
            <a:r>
              <a:rPr lang="zh-CN" altLang="en-US" sz="2800" dirty="0" smtClean="0"/>
              <a:t>系统）</a:t>
            </a:r>
            <a:endParaRPr lang="zh-CN" altLang="en-US" sz="2800" dirty="0"/>
          </a:p>
        </p:txBody>
      </p:sp>
      <p:sp>
        <p:nvSpPr>
          <p:cNvPr id="7" name="矩形 6"/>
          <p:cNvSpPr/>
          <p:nvPr/>
        </p:nvSpPr>
        <p:spPr>
          <a:xfrm>
            <a:off x="6530635" y="3900434"/>
            <a:ext cx="14157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</a:rPr>
              <a:t>市馆</a:t>
            </a:r>
          </a:p>
        </p:txBody>
      </p:sp>
      <p:sp>
        <p:nvSpPr>
          <p:cNvPr id="18" name="矩形 17"/>
          <p:cNvSpPr/>
          <p:nvPr/>
        </p:nvSpPr>
        <p:spPr>
          <a:xfrm>
            <a:off x="9107165" y="4144106"/>
            <a:ext cx="12137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</a:rPr>
              <a:t>县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馆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57344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4"/>
          <p:cNvSpPr txBox="1">
            <a:spLocks/>
          </p:cNvSpPr>
          <p:nvPr/>
        </p:nvSpPr>
        <p:spPr>
          <a:xfrm>
            <a:off x="886762" y="139598"/>
            <a:ext cx="4131321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sz="2800" dirty="0" smtClean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sz="2800" dirty="0" smtClean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自助借还机</a:t>
            </a:r>
            <a:endParaRPr lang="en-GB" altLang="zh-CN" sz="2800" dirty="0">
              <a:solidFill>
                <a:srgbClr val="1F861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03" y="1758529"/>
            <a:ext cx="6030824" cy="437807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005439" y="2211151"/>
            <a:ext cx="2482388" cy="2520280"/>
            <a:chOff x="3743074" y="1151562"/>
            <a:chExt cx="1663582" cy="1663582"/>
          </a:xfrm>
        </p:grpSpPr>
        <p:sp>
          <p:nvSpPr>
            <p:cNvPr id="8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783846" y="1654823"/>
              <a:ext cx="1603777" cy="68055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77.8%</a:t>
              </a:r>
              <a:endParaRPr lang="en-US" sz="4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730849" y="3256285"/>
            <a:ext cx="1307038" cy="1289159"/>
            <a:chOff x="7115266" y="1299207"/>
            <a:chExt cx="3142800" cy="3142800"/>
          </a:xfrm>
        </p:grpSpPr>
        <p:sp>
          <p:nvSpPr>
            <p:cNvPr id="11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648178" y="2039519"/>
              <a:ext cx="2100676" cy="108045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dirty="0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28.9%</a:t>
              </a:r>
              <a:endParaRPr lang="en-US" sz="2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658542" y="2826600"/>
              <a:ext cx="81" cy="14488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6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817435" y="1059518"/>
            <a:ext cx="4499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/>
              <a:t>使用</a:t>
            </a:r>
            <a:r>
              <a:rPr lang="en-US" altLang="zh-CN" sz="2800" dirty="0" smtClean="0"/>
              <a:t>24</a:t>
            </a:r>
            <a:r>
              <a:rPr lang="zh-CN" altLang="en-US" sz="2800" dirty="0" smtClean="0"/>
              <a:t>小时街区</a:t>
            </a:r>
            <a:r>
              <a:rPr lang="zh-CN" altLang="en-US" sz="2800" dirty="0"/>
              <a:t>自助</a:t>
            </a:r>
            <a:r>
              <a:rPr lang="zh-CN" altLang="en-US" sz="2800" dirty="0" smtClean="0"/>
              <a:t>图书馆</a:t>
            </a:r>
            <a:endParaRPr lang="zh-CN" altLang="en-US" sz="2800" dirty="0"/>
          </a:p>
        </p:txBody>
      </p:sp>
      <p:sp>
        <p:nvSpPr>
          <p:cNvPr id="15" name="矩形 14"/>
          <p:cNvSpPr/>
          <p:nvPr/>
        </p:nvSpPr>
        <p:spPr>
          <a:xfrm>
            <a:off x="7538747" y="3714447"/>
            <a:ext cx="14157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</a:rPr>
              <a:t>市馆</a:t>
            </a:r>
          </a:p>
        </p:txBody>
      </p:sp>
      <p:sp>
        <p:nvSpPr>
          <p:cNvPr id="16" name="矩形 15"/>
          <p:cNvSpPr/>
          <p:nvPr/>
        </p:nvSpPr>
        <p:spPr>
          <a:xfrm>
            <a:off x="9919663" y="3934911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</a:rPr>
              <a:t>县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馆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07175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90562" y="2208373"/>
              <a:ext cx="513198" cy="5040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20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13</a:t>
              </a:r>
              <a:endPara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522068" y="3160455"/>
              <a:ext cx="450186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121607" y="413747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584204" y="4114593"/>
              <a:ext cx="325914" cy="393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22068" y="5068728"/>
              <a:ext cx="450186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" name="Freeform 5"/>
          <p:cNvSpPr/>
          <p:nvPr/>
        </p:nvSpPr>
        <p:spPr>
          <a:xfrm rot="16200000">
            <a:off x="6724547" y="3490143"/>
            <a:ext cx="3532017" cy="3045194"/>
          </a:xfrm>
          <a:custGeom>
            <a:avLst/>
            <a:gdLst>
              <a:gd name="connsiteX0" fmla="*/ 4242316 w 4242316"/>
              <a:gd name="connsiteY0" fmla="*/ 562708 h 3657591"/>
              <a:gd name="connsiteX1" fmla="*/ 4117817 w 4242316"/>
              <a:gd name="connsiteY1" fmla="*/ 562708 h 3657591"/>
              <a:gd name="connsiteX2" fmla="*/ 4117817 w 4242316"/>
              <a:gd name="connsiteY2" fmla="*/ 3094883 h 3657591"/>
              <a:gd name="connsiteX3" fmla="*/ 3555109 w 4242316"/>
              <a:gd name="connsiteY3" fmla="*/ 3657591 h 3657591"/>
              <a:gd name="connsiteX4" fmla="*/ 0 w 4242316"/>
              <a:gd name="connsiteY4" fmla="*/ 3657591 h 3657591"/>
              <a:gd name="connsiteX5" fmla="*/ 0 w 4242316"/>
              <a:gd name="connsiteY5" fmla="*/ 3094883 h 3657591"/>
              <a:gd name="connsiteX6" fmla="*/ 3555109 w 4242316"/>
              <a:gd name="connsiteY6" fmla="*/ 3094883 h 3657591"/>
              <a:gd name="connsiteX7" fmla="*/ 3555109 w 4242316"/>
              <a:gd name="connsiteY7" fmla="*/ 562708 h 3657591"/>
              <a:gd name="connsiteX8" fmla="*/ 3430609 w 4242316"/>
              <a:gd name="connsiteY8" fmla="*/ 562708 h 3657591"/>
              <a:gd name="connsiteX9" fmla="*/ 3836463 w 4242316"/>
              <a:gd name="connsiteY9" fmla="*/ 0 h 365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42316" h="3657591">
                <a:moveTo>
                  <a:pt x="4242316" y="562708"/>
                </a:moveTo>
                <a:lnTo>
                  <a:pt x="4117817" y="562708"/>
                </a:lnTo>
                <a:lnTo>
                  <a:pt x="4117817" y="3094883"/>
                </a:lnTo>
                <a:lnTo>
                  <a:pt x="3555109" y="3657591"/>
                </a:lnTo>
                <a:lnTo>
                  <a:pt x="0" y="3657591"/>
                </a:lnTo>
                <a:lnTo>
                  <a:pt x="0" y="3094883"/>
                </a:lnTo>
                <a:lnTo>
                  <a:pt x="3555109" y="3094883"/>
                </a:lnTo>
                <a:lnTo>
                  <a:pt x="3555109" y="562708"/>
                </a:lnTo>
                <a:lnTo>
                  <a:pt x="3430609" y="562708"/>
                </a:lnTo>
                <a:lnTo>
                  <a:pt x="3836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4"/>
          <p:cNvSpPr/>
          <p:nvPr/>
        </p:nvSpPr>
        <p:spPr>
          <a:xfrm rot="16200000">
            <a:off x="6840474" y="4250242"/>
            <a:ext cx="2655984" cy="2401021"/>
          </a:xfrm>
          <a:custGeom>
            <a:avLst/>
            <a:gdLst>
              <a:gd name="connsiteX0" fmla="*/ 2496508 w 3190111"/>
              <a:gd name="connsiteY0" fmla="*/ 2321164 h 2883873"/>
              <a:gd name="connsiteX1" fmla="*/ 2496508 w 3190111"/>
              <a:gd name="connsiteY1" fmla="*/ 2883872 h 2883873"/>
              <a:gd name="connsiteX2" fmla="*/ 0 w 3190111"/>
              <a:gd name="connsiteY2" fmla="*/ 2883872 h 2883873"/>
              <a:gd name="connsiteX3" fmla="*/ 0 w 3190111"/>
              <a:gd name="connsiteY3" fmla="*/ 2321164 h 2883873"/>
              <a:gd name="connsiteX4" fmla="*/ 3190111 w 3190111"/>
              <a:gd name="connsiteY4" fmla="*/ 562708 h 2883873"/>
              <a:gd name="connsiteX5" fmla="*/ 3062414 w 3190111"/>
              <a:gd name="connsiteY5" fmla="*/ 562708 h 2883873"/>
              <a:gd name="connsiteX6" fmla="*/ 3062414 w 3190111"/>
              <a:gd name="connsiteY6" fmla="*/ 2321165 h 2883873"/>
              <a:gd name="connsiteX7" fmla="*/ 3065612 w 3190111"/>
              <a:gd name="connsiteY7" fmla="*/ 2321165 h 2883873"/>
              <a:gd name="connsiteX8" fmla="*/ 2499706 w 3190111"/>
              <a:gd name="connsiteY8" fmla="*/ 2883873 h 2883873"/>
              <a:gd name="connsiteX9" fmla="*/ 2499706 w 3190111"/>
              <a:gd name="connsiteY9" fmla="*/ 2321165 h 2883873"/>
              <a:gd name="connsiteX10" fmla="*/ 2499706 w 3190111"/>
              <a:gd name="connsiteY10" fmla="*/ 562708 h 2883873"/>
              <a:gd name="connsiteX11" fmla="*/ 2378404 w 3190111"/>
              <a:gd name="connsiteY11" fmla="*/ 562708 h 2883873"/>
              <a:gd name="connsiteX12" fmla="*/ 2784258 w 3190111"/>
              <a:gd name="connsiteY12" fmla="*/ 0 h 2883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90111" h="2883873">
                <a:moveTo>
                  <a:pt x="2496508" y="2321164"/>
                </a:moveTo>
                <a:lnTo>
                  <a:pt x="2496508" y="2883872"/>
                </a:lnTo>
                <a:lnTo>
                  <a:pt x="0" y="2883872"/>
                </a:lnTo>
                <a:lnTo>
                  <a:pt x="0" y="2321164"/>
                </a:lnTo>
                <a:close/>
                <a:moveTo>
                  <a:pt x="3190111" y="562708"/>
                </a:moveTo>
                <a:lnTo>
                  <a:pt x="3062414" y="562708"/>
                </a:lnTo>
                <a:lnTo>
                  <a:pt x="3062414" y="2321165"/>
                </a:lnTo>
                <a:lnTo>
                  <a:pt x="3065612" y="2321165"/>
                </a:lnTo>
                <a:lnTo>
                  <a:pt x="2499706" y="2883873"/>
                </a:lnTo>
                <a:lnTo>
                  <a:pt x="2499706" y="2321165"/>
                </a:lnTo>
                <a:lnTo>
                  <a:pt x="2499706" y="562708"/>
                </a:lnTo>
                <a:lnTo>
                  <a:pt x="2378404" y="562708"/>
                </a:lnTo>
                <a:lnTo>
                  <a:pt x="278425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 rot="16200000">
            <a:off x="6610661" y="2732085"/>
            <a:ext cx="4403959" cy="3689367"/>
          </a:xfrm>
          <a:custGeom>
            <a:avLst/>
            <a:gdLst>
              <a:gd name="connsiteX0" fmla="*/ 5289608 w 5289608"/>
              <a:gd name="connsiteY0" fmla="*/ 562708 h 4431309"/>
              <a:gd name="connsiteX1" fmla="*/ 5165108 w 5289608"/>
              <a:gd name="connsiteY1" fmla="*/ 562708 h 4431309"/>
              <a:gd name="connsiteX2" fmla="*/ 5165108 w 5289608"/>
              <a:gd name="connsiteY2" fmla="*/ 3868601 h 4431309"/>
              <a:gd name="connsiteX3" fmla="*/ 4602401 w 5289608"/>
              <a:gd name="connsiteY3" fmla="*/ 4431309 h 4431309"/>
              <a:gd name="connsiteX4" fmla="*/ 0 w 5289608"/>
              <a:gd name="connsiteY4" fmla="*/ 4431309 h 4431309"/>
              <a:gd name="connsiteX5" fmla="*/ 0 w 5289608"/>
              <a:gd name="connsiteY5" fmla="*/ 3868601 h 4431309"/>
              <a:gd name="connsiteX6" fmla="*/ 4602401 w 5289608"/>
              <a:gd name="connsiteY6" fmla="*/ 3868601 h 4431309"/>
              <a:gd name="connsiteX7" fmla="*/ 4602401 w 5289608"/>
              <a:gd name="connsiteY7" fmla="*/ 562708 h 4431309"/>
              <a:gd name="connsiteX8" fmla="*/ 4477901 w 5289608"/>
              <a:gd name="connsiteY8" fmla="*/ 562708 h 4431309"/>
              <a:gd name="connsiteX9" fmla="*/ 4883755 w 5289608"/>
              <a:gd name="connsiteY9" fmla="*/ 0 h 443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89608" h="4431309">
                <a:moveTo>
                  <a:pt x="5289608" y="562708"/>
                </a:moveTo>
                <a:lnTo>
                  <a:pt x="5165108" y="562708"/>
                </a:lnTo>
                <a:lnTo>
                  <a:pt x="5165108" y="3868601"/>
                </a:lnTo>
                <a:lnTo>
                  <a:pt x="4602401" y="4431309"/>
                </a:lnTo>
                <a:lnTo>
                  <a:pt x="0" y="4431309"/>
                </a:lnTo>
                <a:lnTo>
                  <a:pt x="0" y="3868601"/>
                </a:lnTo>
                <a:lnTo>
                  <a:pt x="4602401" y="3868601"/>
                </a:lnTo>
                <a:lnTo>
                  <a:pt x="4602401" y="562708"/>
                </a:lnTo>
                <a:lnTo>
                  <a:pt x="4477901" y="562708"/>
                </a:lnTo>
                <a:lnTo>
                  <a:pt x="488375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Freeform 3"/>
          <p:cNvSpPr/>
          <p:nvPr/>
        </p:nvSpPr>
        <p:spPr>
          <a:xfrm rot="16200000">
            <a:off x="6954191" y="5008137"/>
            <a:ext cx="1784373" cy="1756845"/>
          </a:xfrm>
          <a:custGeom>
            <a:avLst/>
            <a:gdLst>
              <a:gd name="connsiteX0" fmla="*/ 2143216 w 2143216"/>
              <a:gd name="connsiteY0" fmla="*/ 562708 h 2110152"/>
              <a:gd name="connsiteX1" fmla="*/ 2018715 w 2143216"/>
              <a:gd name="connsiteY1" fmla="*/ 562708 h 2110152"/>
              <a:gd name="connsiteX2" fmla="*/ 2018715 w 2143216"/>
              <a:gd name="connsiteY2" fmla="*/ 1547444 h 2110152"/>
              <a:gd name="connsiteX3" fmla="*/ 1456007 w 2143216"/>
              <a:gd name="connsiteY3" fmla="*/ 2110152 h 2110152"/>
              <a:gd name="connsiteX4" fmla="*/ 1456007 w 2143216"/>
              <a:gd name="connsiteY4" fmla="*/ 2110151 h 2110152"/>
              <a:gd name="connsiteX5" fmla="*/ 0 w 2143216"/>
              <a:gd name="connsiteY5" fmla="*/ 2110151 h 2110152"/>
              <a:gd name="connsiteX6" fmla="*/ 0 w 2143216"/>
              <a:gd name="connsiteY6" fmla="*/ 1547443 h 2110152"/>
              <a:gd name="connsiteX7" fmla="*/ 1456007 w 2143216"/>
              <a:gd name="connsiteY7" fmla="*/ 1547443 h 2110152"/>
              <a:gd name="connsiteX8" fmla="*/ 1456007 w 2143216"/>
              <a:gd name="connsiteY8" fmla="*/ 562708 h 2110152"/>
              <a:gd name="connsiteX9" fmla="*/ 1331509 w 2143216"/>
              <a:gd name="connsiteY9" fmla="*/ 562708 h 2110152"/>
              <a:gd name="connsiteX10" fmla="*/ 1737363 w 2143216"/>
              <a:gd name="connsiteY10" fmla="*/ 0 h 2110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43216" h="2110152">
                <a:moveTo>
                  <a:pt x="2143216" y="562708"/>
                </a:moveTo>
                <a:lnTo>
                  <a:pt x="2018715" y="562708"/>
                </a:lnTo>
                <a:lnTo>
                  <a:pt x="2018715" y="1547444"/>
                </a:lnTo>
                <a:lnTo>
                  <a:pt x="1456007" y="2110152"/>
                </a:lnTo>
                <a:lnTo>
                  <a:pt x="1456007" y="2110151"/>
                </a:lnTo>
                <a:lnTo>
                  <a:pt x="0" y="2110151"/>
                </a:lnTo>
                <a:lnTo>
                  <a:pt x="0" y="1547443"/>
                </a:lnTo>
                <a:lnTo>
                  <a:pt x="1456007" y="1547443"/>
                </a:lnTo>
                <a:lnTo>
                  <a:pt x="1456007" y="562708"/>
                </a:lnTo>
                <a:lnTo>
                  <a:pt x="1331509" y="562708"/>
                </a:lnTo>
                <a:lnTo>
                  <a:pt x="173736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认为了解或比较了解</a:t>
            </a:r>
            <a:endParaRPr lang="en-GB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5" name="标题 4"/>
          <p:cNvSpPr txBox="1">
            <a:spLocks/>
          </p:cNvSpPr>
          <p:nvPr/>
        </p:nvSpPr>
        <p:spPr>
          <a:xfrm>
            <a:off x="886762" y="139598"/>
            <a:ext cx="4131321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sz="2800" dirty="0" smtClean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sz="2800" dirty="0" smtClean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系统</a:t>
            </a:r>
            <a:endParaRPr lang="en-GB" altLang="zh-CN" sz="2800" dirty="0">
              <a:solidFill>
                <a:srgbClr val="1F861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5804" y="2512634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</a:rPr>
              <a:t>家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46" name="Rectangle 22"/>
          <p:cNvSpPr/>
          <p:nvPr/>
        </p:nvSpPr>
        <p:spPr>
          <a:xfrm>
            <a:off x="2814293" y="3420113"/>
            <a:ext cx="3026728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一般了解</a:t>
            </a:r>
            <a:endParaRPr lang="en-GB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Rectangle 22"/>
          <p:cNvSpPr/>
          <p:nvPr/>
        </p:nvSpPr>
        <p:spPr>
          <a:xfrm>
            <a:off x="2814293" y="4439134"/>
            <a:ext cx="3026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认为读者接受度低</a:t>
            </a:r>
            <a:endParaRPr lang="en-GB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Rectangle 22"/>
          <p:cNvSpPr/>
          <p:nvPr/>
        </p:nvSpPr>
        <p:spPr>
          <a:xfrm>
            <a:off x="2814293" y="5342520"/>
            <a:ext cx="3026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认为读者非常欢迎</a:t>
            </a:r>
            <a:endParaRPr lang="en-GB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625804" y="3392444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</a:rPr>
              <a:t>家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611497" y="4264452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</a:rPr>
              <a:t>家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611497" y="5127775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</a:rPr>
              <a:t>家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87831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6" grpId="0"/>
      <p:bldP spid="47" grpId="0"/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518694" y="2369091"/>
            <a:ext cx="3821365" cy="3829652"/>
            <a:chOff x="4095409" y="3126757"/>
            <a:chExt cx="2045437" cy="2049874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886762" y="3534678"/>
            <a:ext cx="1061068" cy="12000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67121" y="4793051"/>
            <a:ext cx="1300356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SUCCESS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系统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60824" y="2090779"/>
            <a:ext cx="3240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accent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RFID</a:t>
            </a:r>
            <a:r>
              <a:rPr lang="zh-CN" altLang="zh-CN" sz="2800" dirty="0" smtClean="0">
                <a:solidFill>
                  <a:schemeClr val="accent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系统内部</a:t>
            </a:r>
            <a:r>
              <a:rPr lang="zh-CN" altLang="zh-CN" sz="3600" dirty="0" smtClean="0">
                <a:solidFill>
                  <a:schemeClr val="accent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效率</a:t>
            </a:r>
            <a:endParaRPr lang="zh-CN" altLang="zh-CN" sz="3600" dirty="0">
              <a:solidFill>
                <a:schemeClr val="accent2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006358" y="1942295"/>
            <a:ext cx="244827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accent2">
                    <a:lumMod val="75000"/>
                  </a:schemeClr>
                </a:solidFill>
              </a:rPr>
              <a:t>30</a:t>
            </a:r>
            <a:r>
              <a:rPr lang="zh-CN" altLang="zh-CN" sz="2800" dirty="0" smtClean="0">
                <a:solidFill>
                  <a:schemeClr val="accent2">
                    <a:lumMod val="75000"/>
                  </a:schemeClr>
                </a:solidFill>
              </a:rPr>
              <a:t>个</a:t>
            </a:r>
            <a:r>
              <a:rPr lang="zh-CN" altLang="en-US" sz="2800" dirty="0">
                <a:solidFill>
                  <a:schemeClr val="accent2">
                    <a:lumMod val="75000"/>
                  </a:schemeClr>
                </a:solidFill>
              </a:rPr>
              <a:t>馆</a:t>
            </a:r>
            <a:r>
              <a:rPr lang="zh-CN" altLang="zh-CN" sz="2800" dirty="0" smtClean="0">
                <a:solidFill>
                  <a:schemeClr val="accent2">
                    <a:lumMod val="75000"/>
                  </a:schemeClr>
                </a:solidFill>
              </a:rPr>
              <a:t>认为 </a:t>
            </a:r>
            <a:r>
              <a:rPr lang="zh-CN" altLang="zh-CN" sz="3600" dirty="0" smtClean="0">
                <a:solidFill>
                  <a:schemeClr val="accent2">
                    <a:lumMod val="75000"/>
                  </a:schemeClr>
                </a:solidFill>
              </a:rPr>
              <a:t>“高”</a:t>
            </a:r>
            <a:endParaRPr lang="zh-CN" altLang="zh-CN" sz="3600" dirty="0"/>
          </a:p>
        </p:txBody>
      </p:sp>
      <p:sp>
        <p:nvSpPr>
          <p:cNvPr id="26" name="TextBox 25"/>
          <p:cNvSpPr txBox="1"/>
          <p:nvPr/>
        </p:nvSpPr>
        <p:spPr>
          <a:xfrm>
            <a:off x="1460824" y="4990156"/>
            <a:ext cx="244827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00B0F0"/>
                </a:solidFill>
              </a:rPr>
              <a:t>12</a:t>
            </a:r>
            <a:r>
              <a:rPr lang="zh-CN" altLang="zh-CN" sz="2800" dirty="0" smtClean="0">
                <a:solidFill>
                  <a:srgbClr val="00B0F0"/>
                </a:solidFill>
              </a:rPr>
              <a:t>个</a:t>
            </a:r>
            <a:r>
              <a:rPr lang="zh-CN" altLang="en-US" sz="2800" dirty="0">
                <a:solidFill>
                  <a:srgbClr val="00B0F0"/>
                </a:solidFill>
              </a:rPr>
              <a:t>馆</a:t>
            </a:r>
            <a:r>
              <a:rPr lang="zh-CN" altLang="zh-CN" sz="2800" dirty="0" smtClean="0">
                <a:solidFill>
                  <a:srgbClr val="00B0F0"/>
                </a:solidFill>
              </a:rPr>
              <a:t>认为 </a:t>
            </a:r>
            <a:r>
              <a:rPr lang="zh-CN" altLang="zh-CN" sz="3600" dirty="0" smtClean="0">
                <a:solidFill>
                  <a:srgbClr val="00B0F0"/>
                </a:solidFill>
              </a:rPr>
              <a:t>“</a:t>
            </a:r>
            <a:r>
              <a:rPr lang="zh-CN" altLang="en-US" sz="3600" dirty="0" smtClean="0">
                <a:solidFill>
                  <a:srgbClr val="00B0F0"/>
                </a:solidFill>
              </a:rPr>
              <a:t>中</a:t>
            </a:r>
            <a:r>
              <a:rPr lang="zh-CN" altLang="zh-CN" sz="3600" dirty="0" smtClean="0">
                <a:solidFill>
                  <a:srgbClr val="00B0F0"/>
                </a:solidFill>
              </a:rPr>
              <a:t>”</a:t>
            </a:r>
            <a:endParaRPr lang="zh-CN" altLang="zh-CN" sz="3600" dirty="0">
              <a:solidFill>
                <a:srgbClr val="00B0F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762" y="4547931"/>
            <a:ext cx="3188838" cy="214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70654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4"/>
          <p:cNvSpPr txBox="1">
            <a:spLocks/>
          </p:cNvSpPr>
          <p:nvPr/>
        </p:nvSpPr>
        <p:spPr>
          <a:xfrm>
            <a:off x="886762" y="139598"/>
            <a:ext cx="4131321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sz="2800" dirty="0" smtClean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sz="2800" dirty="0" smtClean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系统</a:t>
            </a:r>
            <a:endParaRPr lang="en-GB" altLang="zh-CN" sz="2800" dirty="0">
              <a:solidFill>
                <a:srgbClr val="1F861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5"/>
          <p:cNvSpPr/>
          <p:nvPr/>
        </p:nvSpPr>
        <p:spPr>
          <a:xfrm>
            <a:off x="2551002" y="2005409"/>
            <a:ext cx="5854490" cy="3659055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6"/>
          <p:cNvSpPr/>
          <p:nvPr/>
        </p:nvSpPr>
        <p:spPr>
          <a:xfrm>
            <a:off x="3294522" y="4530887"/>
            <a:ext cx="152217" cy="1522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8"/>
          <p:cNvSpPr/>
          <p:nvPr/>
        </p:nvSpPr>
        <p:spPr>
          <a:xfrm>
            <a:off x="4638127" y="3536357"/>
            <a:ext cx="275161" cy="2751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10"/>
          <p:cNvSpPr/>
          <p:nvPr/>
        </p:nvSpPr>
        <p:spPr>
          <a:xfrm>
            <a:off x="6253967" y="2931148"/>
            <a:ext cx="380542" cy="3805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58902" y="2188305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83696" y="2793514"/>
            <a:ext cx="57066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85295" y="3695570"/>
            <a:ext cx="57066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887889" y="1650422"/>
            <a:ext cx="229868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最早</a:t>
            </a: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使用</a:t>
            </a:r>
            <a:r>
              <a:rPr lang="en-US" altLang="zh-CN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2009</a:t>
            </a:r>
            <a:r>
              <a:rPr lang="zh-CN" alt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endParaRPr lang="en-US" altLang="zh-CN" sz="20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r>
              <a:rPr lang="zh-CN" alt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、</a:t>
            </a:r>
            <a:r>
              <a:rPr lang="en-US" altLang="zh-CN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r>
              <a:rPr lang="zh-CN" alt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年起</a:t>
            </a:r>
            <a:endParaRPr lang="en-US" altLang="zh-CN" sz="20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开始</a:t>
            </a: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大量</a:t>
            </a:r>
            <a:r>
              <a:rPr lang="zh-CN" alt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使用！</a:t>
            </a:r>
            <a:endParaRPr lang="en-GB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62042" y="5770843"/>
            <a:ext cx="57066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2009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3" name="Group 4"/>
          <p:cNvGrpSpPr/>
          <p:nvPr/>
        </p:nvGrpSpPr>
        <p:grpSpPr>
          <a:xfrm>
            <a:off x="4485071" y="5931504"/>
            <a:ext cx="585664" cy="585664"/>
            <a:chOff x="5966424" y="5581429"/>
            <a:chExt cx="555357" cy="555356"/>
          </a:xfrm>
        </p:grpSpPr>
        <p:sp>
          <p:nvSpPr>
            <p:cNvPr id="44" name="Freeform 52"/>
            <p:cNvSpPr>
              <a:spLocks noEditPoints="1"/>
            </p:cNvSpPr>
            <p:nvPr/>
          </p:nvSpPr>
          <p:spPr bwMode="auto">
            <a:xfrm>
              <a:off x="5966424" y="5581429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5" name="Group 40"/>
            <p:cNvGrpSpPr/>
            <p:nvPr/>
          </p:nvGrpSpPr>
          <p:grpSpPr>
            <a:xfrm>
              <a:off x="6095312" y="5748110"/>
              <a:ext cx="282246" cy="246604"/>
              <a:chOff x="6357938" y="3535360"/>
              <a:chExt cx="465138" cy="406400"/>
            </a:xfrm>
            <a:solidFill>
              <a:schemeClr val="accent3"/>
            </a:solidFill>
          </p:grpSpPr>
          <p:sp>
            <p:nvSpPr>
              <p:cNvPr id="46" name="AutoShape 43"/>
              <p:cNvSpPr>
                <a:spLocks/>
              </p:cNvSpPr>
              <p:nvPr/>
            </p:nvSpPr>
            <p:spPr bwMode="auto">
              <a:xfrm>
                <a:off x="6357938" y="3535360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AutoShape 44"/>
              <p:cNvSpPr>
                <a:spLocks/>
              </p:cNvSpPr>
              <p:nvPr/>
            </p:nvSpPr>
            <p:spPr bwMode="auto">
              <a:xfrm>
                <a:off x="6779419" y="3680618"/>
                <a:ext cx="28576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AutoShape 45"/>
              <p:cNvSpPr>
                <a:spLocks/>
              </p:cNvSpPr>
              <p:nvPr/>
            </p:nvSpPr>
            <p:spPr bwMode="auto">
              <a:xfrm>
                <a:off x="6764339" y="3854447"/>
                <a:ext cx="58737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6" name="Group 7"/>
          <p:cNvGrpSpPr/>
          <p:nvPr/>
        </p:nvGrpSpPr>
        <p:grpSpPr>
          <a:xfrm>
            <a:off x="8499645" y="4980616"/>
            <a:ext cx="585664" cy="585664"/>
            <a:chOff x="8647910" y="4436936"/>
            <a:chExt cx="555357" cy="555357"/>
          </a:xfrm>
        </p:grpSpPr>
        <p:sp>
          <p:nvSpPr>
            <p:cNvPr id="57" name="Freeform 52"/>
            <p:cNvSpPr>
              <a:spLocks noEditPoints="1"/>
            </p:cNvSpPr>
            <p:nvPr/>
          </p:nvSpPr>
          <p:spPr bwMode="auto">
            <a:xfrm>
              <a:off x="8647910" y="4436936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8" name="Group 49"/>
            <p:cNvGrpSpPr/>
            <p:nvPr/>
          </p:nvGrpSpPr>
          <p:grpSpPr>
            <a:xfrm>
              <a:off x="8831951" y="4577833"/>
              <a:ext cx="193623" cy="282246"/>
              <a:chOff x="3582988" y="3510758"/>
              <a:chExt cx="319088" cy="465137"/>
            </a:xfrm>
            <a:solidFill>
              <a:schemeClr val="accent2"/>
            </a:solidFill>
          </p:grpSpPr>
          <p:sp>
            <p:nvSpPr>
              <p:cNvPr id="59" name="AutoShape 113"/>
              <p:cNvSpPr>
                <a:spLocks/>
              </p:cNvSpPr>
              <p:nvPr/>
            </p:nvSpPr>
            <p:spPr bwMode="auto">
              <a:xfrm>
                <a:off x="3582988" y="3510758"/>
                <a:ext cx="319088" cy="4651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0" name="AutoShape 114"/>
              <p:cNvSpPr>
                <a:spLocks/>
              </p:cNvSpPr>
              <p:nvPr/>
            </p:nvSpPr>
            <p:spPr bwMode="auto">
              <a:xfrm>
                <a:off x="3655220" y="358378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1" name="Group 3"/>
          <p:cNvGrpSpPr/>
          <p:nvPr/>
        </p:nvGrpSpPr>
        <p:grpSpPr>
          <a:xfrm>
            <a:off x="4483696" y="5032660"/>
            <a:ext cx="585664" cy="585664"/>
            <a:chOff x="5966424" y="4436930"/>
            <a:chExt cx="555357" cy="555356"/>
          </a:xfrm>
        </p:grpSpPr>
        <p:sp>
          <p:nvSpPr>
            <p:cNvPr id="62" name="Freeform 52"/>
            <p:cNvSpPr>
              <a:spLocks noEditPoints="1"/>
            </p:cNvSpPr>
            <p:nvPr/>
          </p:nvSpPr>
          <p:spPr bwMode="auto">
            <a:xfrm>
              <a:off x="5966424" y="4436930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AutoShape 149"/>
            <p:cNvSpPr>
              <a:spLocks/>
            </p:cNvSpPr>
            <p:nvPr/>
          </p:nvSpPr>
          <p:spPr bwMode="auto">
            <a:xfrm>
              <a:off x="6104525" y="4610370"/>
              <a:ext cx="281764" cy="2027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9237687" y="5044543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27</a:t>
            </a:r>
            <a:r>
              <a:rPr lang="zh-CN" altLang="en-US" sz="2400" dirty="0" smtClean="0"/>
              <a:t>个馆价格认为</a:t>
            </a:r>
            <a:r>
              <a:rPr lang="zh-CN" altLang="en-US" sz="2400" dirty="0"/>
              <a:t>偏高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250640" y="5091651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17</a:t>
            </a:r>
            <a:r>
              <a:rPr lang="zh-CN" altLang="en-US" sz="2400" dirty="0" smtClean="0"/>
              <a:t>个馆认为价格适中</a:t>
            </a:r>
            <a:endParaRPr lang="zh-CN" altLang="en-US" sz="2400" dirty="0"/>
          </a:p>
        </p:txBody>
      </p:sp>
      <p:sp>
        <p:nvSpPr>
          <p:cNvPr id="6" name="矩形 5"/>
          <p:cNvSpPr/>
          <p:nvPr/>
        </p:nvSpPr>
        <p:spPr>
          <a:xfrm>
            <a:off x="5250640" y="6012122"/>
            <a:ext cx="41136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/>
              <a:t>维护技术人员每馆平均</a:t>
            </a:r>
            <a:r>
              <a:rPr lang="en-US" altLang="zh-CN" sz="2400" dirty="0" smtClean="0"/>
              <a:t>2.17</a:t>
            </a:r>
            <a:r>
              <a:rPr lang="zh-CN" altLang="en-US" sz="2400" dirty="0"/>
              <a:t>人</a:t>
            </a:r>
          </a:p>
        </p:txBody>
      </p:sp>
    </p:spTree>
    <p:extLst>
      <p:ext uri="{BB962C8B-B14F-4D97-AF65-F5344CB8AC3E}">
        <p14:creationId xmlns:p14="http://schemas.microsoft.com/office/powerpoint/2010/main" val="182805240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0" grpId="0" animBg="1"/>
      <p:bldP spid="24" grpId="0" animBg="1"/>
      <p:bldP spid="25" grpId="0"/>
      <p:bldP spid="26" grpId="0"/>
      <p:bldP spid="27" grpId="0"/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2" y="4998771"/>
            <a:ext cx="4105471" cy="1297103"/>
            <a:chOff x="873250" y="5106366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0" y="5106366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533200" y="5327358"/>
              <a:ext cx="2573120" cy="787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设备故障</a:t>
              </a:r>
              <a:r>
                <a: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率高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endPara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24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小时设备经常故障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9995730" y="5137485"/>
            <a:ext cx="16182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</a:rPr>
              <a:t>图书盘点慢</a:t>
            </a:r>
          </a:p>
        </p:txBody>
      </p:sp>
      <p:sp>
        <p:nvSpPr>
          <p:cNvPr id="2" name="矩形 1"/>
          <p:cNvSpPr/>
          <p:nvPr/>
        </p:nvSpPr>
        <p:spPr>
          <a:xfrm>
            <a:off x="5836905" y="3403959"/>
            <a:ext cx="1184940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dirty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系统</a:t>
            </a:r>
            <a:endParaRPr lang="en-GB" altLang="zh-CN" dirty="0">
              <a:solidFill>
                <a:srgbClr val="1F861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16840" y="0"/>
            <a:ext cx="2680099" cy="564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sz="2800" dirty="0" smtClean="0">
                <a:solidFill>
                  <a:srgbClr val="1F861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系统问题</a:t>
            </a:r>
            <a:endParaRPr lang="en-GB" altLang="zh-CN" sz="2800" dirty="0">
              <a:solidFill>
                <a:srgbClr val="1F861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03802" y="1722122"/>
            <a:ext cx="501486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</a:rPr>
              <a:t>售后</a:t>
            </a:r>
            <a:r>
              <a:rPr lang="zh-CN" altLang="en-US" sz="2000" b="1" dirty="0">
                <a:solidFill>
                  <a:srgbClr val="0070C0"/>
                </a:solidFill>
              </a:rPr>
              <a:t>不及时，特别是街区</a:t>
            </a:r>
            <a:r>
              <a:rPr lang="en-US" altLang="zh-CN" sz="2000" b="1" dirty="0">
                <a:solidFill>
                  <a:srgbClr val="0070C0"/>
                </a:solidFill>
              </a:rPr>
              <a:t>24</a:t>
            </a:r>
            <a:r>
              <a:rPr lang="zh-CN" altLang="en-US" sz="2000" b="1" dirty="0">
                <a:solidFill>
                  <a:srgbClr val="0070C0"/>
                </a:solidFill>
              </a:rPr>
              <a:t>小时图书馆</a:t>
            </a:r>
          </a:p>
          <a:p>
            <a:r>
              <a:rPr lang="zh-CN" altLang="en-US" sz="2000" b="1" dirty="0">
                <a:solidFill>
                  <a:srgbClr val="0070C0"/>
                </a:solidFill>
              </a:rPr>
              <a:t>系统不稳定，兼容性和出错率较高</a:t>
            </a:r>
          </a:p>
          <a:p>
            <a:r>
              <a:rPr lang="zh-CN" altLang="en-US" sz="2000" b="1" dirty="0">
                <a:solidFill>
                  <a:srgbClr val="0070C0"/>
                </a:solidFill>
              </a:rPr>
              <a:t>超高频和高频互通</a:t>
            </a:r>
            <a:r>
              <a:rPr lang="zh-CN" altLang="en-US" sz="2000" b="1" dirty="0" smtClean="0">
                <a:solidFill>
                  <a:srgbClr val="0070C0"/>
                </a:solidFill>
              </a:rPr>
              <a:t>不稳定</a:t>
            </a:r>
            <a:endParaRPr lang="zh-CN" altLang="en-US" sz="2000" b="1" dirty="0">
              <a:solidFill>
                <a:srgbClr val="0070C0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309800" y="1848171"/>
            <a:ext cx="224268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dirty="0"/>
          </a:p>
          <a:p>
            <a:r>
              <a:rPr lang="zh-CN" altLang="en-US" sz="2000" b="1" dirty="0">
                <a:solidFill>
                  <a:srgbClr val="0070C0"/>
                </a:solidFill>
              </a:rPr>
              <a:t>图书盘点慢</a:t>
            </a:r>
          </a:p>
          <a:p>
            <a:r>
              <a:rPr lang="zh-CN" altLang="en-US" sz="2000" b="1" dirty="0">
                <a:solidFill>
                  <a:srgbClr val="0070C0"/>
                </a:solidFill>
              </a:rPr>
              <a:t>设备功能单一</a:t>
            </a:r>
          </a:p>
          <a:p>
            <a:r>
              <a:rPr lang="zh-CN" altLang="en-US" sz="2000" b="1" dirty="0">
                <a:solidFill>
                  <a:srgbClr val="0070C0"/>
                </a:solidFill>
              </a:rPr>
              <a:t>超高频易误读</a:t>
            </a:r>
          </a:p>
        </p:txBody>
      </p:sp>
      <p:sp>
        <p:nvSpPr>
          <p:cNvPr id="22" name="矩形 21"/>
          <p:cNvSpPr/>
          <p:nvPr/>
        </p:nvSpPr>
        <p:spPr>
          <a:xfrm>
            <a:off x="7765712" y="5137485"/>
            <a:ext cx="19912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</a:rPr>
              <a:t>设备老化、贵</a:t>
            </a:r>
            <a:r>
              <a:rPr lang="zh-CN" altLang="en-US" sz="2000" b="1" dirty="0" smtClean="0">
                <a:solidFill>
                  <a:schemeClr val="accent1">
                    <a:lumMod val="75000"/>
                  </a:schemeClr>
                </a:solidFill>
              </a:rPr>
              <a:t>，</a:t>
            </a:r>
            <a:endParaRPr lang="en-US" altLang="zh-CN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zh-CN" altLang="en-US" sz="2000" b="1" dirty="0" smtClean="0">
                <a:solidFill>
                  <a:schemeClr val="accent1">
                    <a:lumMod val="75000"/>
                  </a:schemeClr>
                </a:solidFill>
              </a:rPr>
              <a:t>自己</a:t>
            </a: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</a:rPr>
              <a:t>维护困难</a:t>
            </a:r>
          </a:p>
        </p:txBody>
      </p:sp>
    </p:spTree>
    <p:extLst>
      <p:ext uri="{BB962C8B-B14F-4D97-AF65-F5344CB8AC3E}">
        <p14:creationId xmlns:p14="http://schemas.microsoft.com/office/powerpoint/2010/main" val="221566377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Chart 61"/>
          <p:cNvGraphicFramePr/>
          <p:nvPr>
            <p:extLst>
              <p:ext uri="{D42A27DB-BD31-4B8C-83A1-F6EECF244321}">
                <p14:modId xmlns:p14="http://schemas.microsoft.com/office/powerpoint/2010/main" val="1852655534"/>
              </p:ext>
            </p:extLst>
          </p:nvPr>
        </p:nvGraphicFramePr>
        <p:xfrm>
          <a:off x="1678294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2325817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７</a:t>
            </a:r>
            <a:r>
              <a:rPr lang="en-US" altLang="zh-CN" sz="14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</a:t>
            </a:r>
            <a:r>
              <a:rPr lang="zh-CN" altLang="en-US" sz="14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４</a:t>
            </a:r>
            <a:r>
              <a:rPr lang="en-US" sz="14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%</a:t>
            </a:r>
            <a:endParaRPr lang="en-US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372400" y="3962081"/>
            <a:ext cx="615553" cy="2700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不满意</a:t>
            </a:r>
            <a:endParaRPr lang="en-US" sz="16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aphicFrame>
        <p:nvGraphicFramePr>
          <p:cNvPr id="36" name="Chart 35"/>
          <p:cNvGraphicFramePr/>
          <p:nvPr>
            <p:extLst>
              <p:ext uri="{D42A27DB-BD31-4B8C-83A1-F6EECF244321}">
                <p14:modId xmlns:p14="http://schemas.microsoft.com/office/powerpoint/2010/main" val="2007023395"/>
              </p:ext>
            </p:extLst>
          </p:nvPr>
        </p:nvGraphicFramePr>
        <p:xfrm>
          <a:off x="4160854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4808378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５</a:t>
            </a:r>
            <a:r>
              <a:rPr lang="en-US" sz="1400" b="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</a:t>
            </a: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38110" y="3962081"/>
            <a:ext cx="461666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合格</a:t>
            </a:r>
            <a:endParaRPr lang="en-US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aphicFrame>
        <p:nvGraphicFramePr>
          <p:cNvPr id="43" name="Chart 42"/>
          <p:cNvGraphicFramePr/>
          <p:nvPr>
            <p:extLst>
              <p:ext uri="{D42A27DB-BD31-4B8C-83A1-F6EECF244321}">
                <p14:modId xmlns:p14="http://schemas.microsoft.com/office/powerpoint/2010/main" val="3043424426"/>
              </p:ext>
            </p:extLst>
          </p:nvPr>
        </p:nvGraphicFramePr>
        <p:xfrm>
          <a:off x="6619879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7070415" y="2846012"/>
            <a:ext cx="978535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４２</a:t>
            </a:r>
            <a:r>
              <a:rPr lang="en-US" altLang="zh-CN" sz="1400" b="1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</a:t>
            </a:r>
            <a:r>
              <a:rPr lang="zh-CN" altLang="en-US" sz="1400" b="1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８</a:t>
            </a:r>
            <a:r>
              <a:rPr lang="en-US" sz="1400" b="1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%</a:t>
            </a:r>
            <a:endParaRPr lang="en-US" sz="14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427342" y="3993624"/>
            <a:ext cx="461666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满意</a:t>
            </a:r>
            <a:endParaRPr lang="en-US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aphicFrame>
        <p:nvGraphicFramePr>
          <p:cNvPr id="54" name="Chart 53"/>
          <p:cNvGraphicFramePr/>
          <p:nvPr>
            <p:extLst>
              <p:ext uri="{D42A27DB-BD31-4B8C-83A1-F6EECF244321}">
                <p14:modId xmlns:p14="http://schemas.microsoft.com/office/powerpoint/2010/main" val="2461911579"/>
              </p:ext>
            </p:extLst>
          </p:nvPr>
        </p:nvGraphicFramePr>
        <p:xfrm>
          <a:off x="9108169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9755692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</a:t>
            </a:r>
            <a:r>
              <a:rPr 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338554" y="3993624"/>
            <a:ext cx="1615827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期望提高稳定性</a:t>
            </a:r>
            <a:endParaRPr lang="en-US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9"/>
          <p:cNvGrpSpPr/>
          <p:nvPr/>
        </p:nvGrpSpPr>
        <p:grpSpPr>
          <a:xfrm>
            <a:off x="1812053" y="4538583"/>
            <a:ext cx="4094328" cy="722185"/>
            <a:chOff x="648100" y="3562350"/>
            <a:chExt cx="3771500" cy="914400"/>
          </a:xfrm>
        </p:grpSpPr>
        <p:sp>
          <p:nvSpPr>
            <p:cNvPr id="29" name="Rectangle 28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2"/>
          <p:cNvGrpSpPr/>
          <p:nvPr/>
        </p:nvGrpSpPr>
        <p:grpSpPr>
          <a:xfrm>
            <a:off x="1812053" y="5332321"/>
            <a:ext cx="4094328" cy="722185"/>
            <a:chOff x="648100" y="3562350"/>
            <a:chExt cx="3771500" cy="914400"/>
          </a:xfrm>
        </p:grpSpPr>
        <p:sp>
          <p:nvSpPr>
            <p:cNvPr id="32" name="Rectangle 31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5"/>
          <p:cNvGrpSpPr/>
          <p:nvPr/>
        </p:nvGrpSpPr>
        <p:grpSpPr>
          <a:xfrm>
            <a:off x="6987693" y="4534718"/>
            <a:ext cx="4094328" cy="722185"/>
            <a:chOff x="648100" y="3562350"/>
            <a:chExt cx="3771500" cy="914400"/>
          </a:xfrm>
        </p:grpSpPr>
        <p:sp>
          <p:nvSpPr>
            <p:cNvPr id="40" name="Rectangle 39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7289093" y="4593214"/>
            <a:ext cx="3564921" cy="1341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6987693" y="5325668"/>
            <a:ext cx="4094328" cy="722185"/>
            <a:chOff x="648100" y="3562350"/>
            <a:chExt cx="3771500" cy="914400"/>
          </a:xfrm>
        </p:grpSpPr>
        <p:sp>
          <p:nvSpPr>
            <p:cNvPr id="55" name="Rectangle 54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标题 4"/>
          <p:cNvSpPr txBox="1">
            <a:spLocks/>
          </p:cNvSpPr>
          <p:nvPr/>
        </p:nvSpPr>
        <p:spPr>
          <a:xfrm>
            <a:off x="886763" y="139598"/>
            <a:ext cx="3670404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系统售后服务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30600" y="4660283"/>
            <a:ext cx="29241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对</a:t>
            </a:r>
            <a:r>
              <a:rPr lang="en-US" altLang="zh-CN" dirty="0"/>
              <a:t>RFID</a:t>
            </a:r>
            <a:r>
              <a:rPr lang="zh-CN" altLang="en-US" dirty="0"/>
              <a:t>系统厂商的</a:t>
            </a:r>
            <a:r>
              <a:rPr lang="zh-CN" altLang="en-US" dirty="0" smtClean="0"/>
              <a:t>评价基本</a:t>
            </a:r>
            <a:endParaRPr lang="en-US" altLang="zh-CN" dirty="0" smtClean="0"/>
          </a:p>
          <a:p>
            <a:r>
              <a:rPr lang="zh-CN" altLang="en-US" dirty="0" smtClean="0"/>
              <a:t>跟售后服务的评价一致</a:t>
            </a:r>
            <a:endParaRPr lang="zh-CN" altLang="en-US" dirty="0"/>
          </a:p>
        </p:txBody>
      </p:sp>
      <p:sp>
        <p:nvSpPr>
          <p:cNvPr id="35" name="矩形 34"/>
          <p:cNvSpPr/>
          <p:nvPr/>
        </p:nvSpPr>
        <p:spPr>
          <a:xfrm>
            <a:off x="7289093" y="4593214"/>
            <a:ext cx="2954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希望厂家提高</a:t>
            </a:r>
            <a:r>
              <a:rPr lang="zh-CN" altLang="en-US" dirty="0"/>
              <a:t>系统</a:t>
            </a:r>
            <a:r>
              <a:rPr lang="zh-CN" altLang="en-US" dirty="0" smtClean="0"/>
              <a:t>稳定性，</a:t>
            </a:r>
            <a:endParaRPr lang="en-US" altLang="zh-CN" dirty="0" smtClean="0"/>
          </a:p>
          <a:p>
            <a:r>
              <a:rPr lang="zh-CN" altLang="en-US" dirty="0" smtClean="0"/>
              <a:t>售后</a:t>
            </a:r>
            <a:r>
              <a:rPr lang="zh-CN" altLang="en-US" dirty="0"/>
              <a:t>要</a:t>
            </a:r>
            <a:r>
              <a:rPr lang="zh-CN" altLang="en-US" dirty="0" smtClean="0"/>
              <a:t>跟上。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2130600" y="5370247"/>
            <a:ext cx="33858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希望不同</a:t>
            </a:r>
            <a:r>
              <a:rPr lang="zh-CN" altLang="en-US" dirty="0"/>
              <a:t>厂商间的</a:t>
            </a:r>
            <a:r>
              <a:rPr lang="en-US" altLang="zh-CN" dirty="0"/>
              <a:t>RFID</a:t>
            </a:r>
            <a:r>
              <a:rPr lang="zh-CN" altLang="en-US" dirty="0"/>
              <a:t>系统</a:t>
            </a:r>
            <a:r>
              <a:rPr lang="zh-CN" altLang="en-US" dirty="0" smtClean="0"/>
              <a:t>设备</a:t>
            </a:r>
            <a:endParaRPr lang="en-US" altLang="zh-CN" dirty="0" smtClean="0"/>
          </a:p>
          <a:p>
            <a:r>
              <a:rPr lang="zh-CN" altLang="en-US" dirty="0" smtClean="0"/>
              <a:t>能</a:t>
            </a:r>
            <a:r>
              <a:rPr lang="zh-CN" altLang="en-US" dirty="0"/>
              <a:t>做好良好的</a:t>
            </a:r>
            <a:r>
              <a:rPr lang="zh-CN" altLang="en-US" dirty="0" smtClean="0"/>
              <a:t>衔接。</a:t>
            </a:r>
            <a:endParaRPr lang="zh-CN" altLang="en-US" dirty="0"/>
          </a:p>
        </p:txBody>
      </p:sp>
      <p:sp>
        <p:nvSpPr>
          <p:cNvPr id="42" name="矩形 41"/>
          <p:cNvSpPr/>
          <p:nvPr/>
        </p:nvSpPr>
        <p:spPr>
          <a:xfrm>
            <a:off x="7289316" y="5346882"/>
            <a:ext cx="22621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盘点</a:t>
            </a:r>
            <a:r>
              <a:rPr lang="zh-CN" altLang="en-US" dirty="0"/>
              <a:t>设备更稳定点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r>
              <a:rPr lang="zh-CN" altLang="en-US" dirty="0" smtClean="0"/>
              <a:t>自动</a:t>
            </a:r>
            <a:r>
              <a:rPr lang="zh-CN" altLang="en-US" dirty="0"/>
              <a:t>定位要更</a:t>
            </a:r>
            <a:r>
              <a:rPr lang="zh-CN" altLang="en-US" dirty="0" smtClean="0"/>
              <a:t>准确。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262080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2" grpId="0">
        <p:bldAsOne/>
      </p:bldGraphic>
      <p:bldP spid="68" grpId="0"/>
      <p:bldP spid="50" grpId="0"/>
      <p:bldGraphic spid="36" grpId="0">
        <p:bldAsOne/>
      </p:bldGraphic>
      <p:bldP spid="37" grpId="0"/>
      <p:bldP spid="38" grpId="0"/>
      <p:bldGraphic spid="43" grpId="0">
        <p:bldAsOne/>
      </p:bldGraphic>
      <p:bldP spid="44" grpId="0"/>
      <p:bldP spid="45" grpId="0"/>
      <p:bldGraphic spid="54" grpId="0">
        <p:bldAsOne/>
      </p:bldGraphic>
      <p:bldP spid="56" grpId="0"/>
      <p:bldP spid="5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/>
        </p:nvSpPr>
        <p:spPr bwMode="auto">
          <a:xfrm>
            <a:off x="2161063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3936170" y="1965628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6"/>
          <p:cNvSpPr>
            <a:spLocks/>
          </p:cNvSpPr>
          <p:nvPr/>
        </p:nvSpPr>
        <p:spPr bwMode="auto">
          <a:xfrm>
            <a:off x="1631738" y="2925385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6"/>
          <p:cNvSpPr>
            <a:spLocks/>
          </p:cNvSpPr>
          <p:nvPr/>
        </p:nvSpPr>
        <p:spPr bwMode="auto">
          <a:xfrm>
            <a:off x="2985576" y="1645710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6"/>
          <p:cNvSpPr>
            <a:spLocks/>
          </p:cNvSpPr>
          <p:nvPr/>
        </p:nvSpPr>
        <p:spPr bwMode="auto">
          <a:xfrm>
            <a:off x="4847477" y="2410127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6"/>
          <p:cNvSpPr>
            <a:spLocks/>
          </p:cNvSpPr>
          <p:nvPr/>
        </p:nvSpPr>
        <p:spPr bwMode="auto">
          <a:xfrm>
            <a:off x="5709227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6"/>
          <p:cNvSpPr>
            <a:spLocks/>
          </p:cNvSpPr>
          <p:nvPr/>
        </p:nvSpPr>
        <p:spPr bwMode="auto">
          <a:xfrm>
            <a:off x="6837046" y="2925387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6"/>
          <p:cNvSpPr>
            <a:spLocks/>
          </p:cNvSpPr>
          <p:nvPr/>
        </p:nvSpPr>
        <p:spPr bwMode="auto">
          <a:xfrm>
            <a:off x="7549093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6"/>
          <p:cNvSpPr>
            <a:spLocks/>
          </p:cNvSpPr>
          <p:nvPr/>
        </p:nvSpPr>
        <p:spPr bwMode="auto">
          <a:xfrm>
            <a:off x="9427238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6"/>
          <p:cNvSpPr>
            <a:spLocks/>
          </p:cNvSpPr>
          <p:nvPr/>
        </p:nvSpPr>
        <p:spPr bwMode="auto">
          <a:xfrm>
            <a:off x="8410018" y="1645710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136"/>
          <p:cNvGrpSpPr/>
          <p:nvPr/>
        </p:nvGrpSpPr>
        <p:grpSpPr>
          <a:xfrm>
            <a:off x="2698483" y="4768453"/>
            <a:ext cx="244456" cy="655218"/>
            <a:chOff x="1088218" y="3281022"/>
            <a:chExt cx="200183" cy="536550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1188427" y="3475474"/>
              <a:ext cx="0" cy="34209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137"/>
          <p:cNvGrpSpPr/>
          <p:nvPr/>
        </p:nvGrpSpPr>
        <p:grpSpPr>
          <a:xfrm>
            <a:off x="3929937" y="4732523"/>
            <a:ext cx="244456" cy="1033248"/>
            <a:chOff x="1744938" y="3281022"/>
            <a:chExt cx="200183" cy="846117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64" name="Straight Connector 63"/>
            <p:cNvCxnSpPr/>
            <p:nvPr/>
          </p:nvCxnSpPr>
          <p:spPr>
            <a:xfrm>
              <a:off x="1845029" y="3475474"/>
              <a:ext cx="0" cy="65166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36"/>
          <p:cNvGrpSpPr/>
          <p:nvPr/>
        </p:nvGrpSpPr>
        <p:grpSpPr>
          <a:xfrm>
            <a:off x="5082520" y="4750619"/>
            <a:ext cx="244456" cy="655218"/>
            <a:chOff x="1088218" y="3281022"/>
            <a:chExt cx="200183" cy="536550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5" name="Straight Connector 104"/>
            <p:cNvCxnSpPr/>
            <p:nvPr/>
          </p:nvCxnSpPr>
          <p:spPr>
            <a:xfrm>
              <a:off x="1188427" y="3475474"/>
              <a:ext cx="0" cy="34209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37"/>
          <p:cNvGrpSpPr/>
          <p:nvPr/>
        </p:nvGrpSpPr>
        <p:grpSpPr>
          <a:xfrm>
            <a:off x="6245657" y="4732523"/>
            <a:ext cx="244456" cy="1033248"/>
            <a:chOff x="1744938" y="3281022"/>
            <a:chExt cx="200183" cy="846117"/>
          </a:xfrm>
        </p:grpSpPr>
        <p:sp>
          <p:nvSpPr>
            <p:cNvPr id="107" name="Oval 10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1845029" y="3475474"/>
              <a:ext cx="0" cy="65166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36"/>
          <p:cNvGrpSpPr/>
          <p:nvPr/>
        </p:nvGrpSpPr>
        <p:grpSpPr>
          <a:xfrm>
            <a:off x="7630908" y="4750619"/>
            <a:ext cx="244456" cy="655218"/>
            <a:chOff x="1088218" y="3281022"/>
            <a:chExt cx="200183" cy="536550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15" name="Straight Connector 114"/>
            <p:cNvCxnSpPr/>
            <p:nvPr/>
          </p:nvCxnSpPr>
          <p:spPr>
            <a:xfrm>
              <a:off x="1188427" y="3475474"/>
              <a:ext cx="0" cy="34209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37"/>
          <p:cNvGrpSpPr/>
          <p:nvPr/>
        </p:nvGrpSpPr>
        <p:grpSpPr>
          <a:xfrm>
            <a:off x="9014874" y="4703462"/>
            <a:ext cx="244456" cy="1033248"/>
            <a:chOff x="1744938" y="3281022"/>
            <a:chExt cx="200183" cy="846117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6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19" name="Straight Connector 118"/>
            <p:cNvCxnSpPr/>
            <p:nvPr/>
          </p:nvCxnSpPr>
          <p:spPr>
            <a:xfrm>
              <a:off x="1845029" y="3475474"/>
              <a:ext cx="0" cy="65166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136"/>
          <p:cNvGrpSpPr/>
          <p:nvPr/>
        </p:nvGrpSpPr>
        <p:grpSpPr>
          <a:xfrm>
            <a:off x="10277517" y="4678189"/>
            <a:ext cx="244456" cy="655218"/>
            <a:chOff x="1088218" y="3281022"/>
            <a:chExt cx="200183" cy="536550"/>
          </a:xfrm>
        </p:grpSpPr>
        <p:sp>
          <p:nvSpPr>
            <p:cNvPr id="122" name="Oval 12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5" name="Straight Connector 124"/>
            <p:cNvCxnSpPr/>
            <p:nvPr/>
          </p:nvCxnSpPr>
          <p:spPr>
            <a:xfrm>
              <a:off x="1188427" y="3475474"/>
              <a:ext cx="0" cy="34209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标题 4"/>
          <p:cNvSpPr txBox="1">
            <a:spLocks/>
          </p:cNvSpPr>
          <p:nvPr/>
        </p:nvSpPr>
        <p:spPr>
          <a:xfrm>
            <a:off x="886763" y="139597"/>
            <a:ext cx="5360102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目前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未使用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系统的图书馆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225035" y="555458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经费问题</a:t>
            </a:r>
          </a:p>
        </p:txBody>
      </p:sp>
      <p:sp>
        <p:nvSpPr>
          <p:cNvPr id="3" name="矩形 2"/>
          <p:cNvSpPr/>
          <p:nvPr/>
        </p:nvSpPr>
        <p:spPr>
          <a:xfrm>
            <a:off x="3306955" y="5809081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准备或已在建</a:t>
            </a:r>
          </a:p>
        </p:txBody>
      </p:sp>
      <p:sp>
        <p:nvSpPr>
          <p:cNvPr id="4" name="矩形 3"/>
          <p:cNvSpPr/>
          <p:nvPr/>
        </p:nvSpPr>
        <p:spPr>
          <a:xfrm>
            <a:off x="4773018" y="548960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太昂贵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813886" y="585893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藏书</a:t>
            </a:r>
            <a:r>
              <a:rPr lang="zh-CN" altLang="en-US" dirty="0"/>
              <a:t>太多</a:t>
            </a:r>
          </a:p>
        </p:txBody>
      </p:sp>
      <p:sp>
        <p:nvSpPr>
          <p:cNvPr id="8" name="矩形 7"/>
          <p:cNvSpPr/>
          <p:nvPr/>
        </p:nvSpPr>
        <p:spPr>
          <a:xfrm>
            <a:off x="8698519" y="5802095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建设中</a:t>
            </a:r>
          </a:p>
        </p:txBody>
      </p:sp>
      <p:sp>
        <p:nvSpPr>
          <p:cNvPr id="30" name="矩形 29"/>
          <p:cNvSpPr/>
          <p:nvPr/>
        </p:nvSpPr>
        <p:spPr>
          <a:xfrm>
            <a:off x="6968449" y="5467808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没有列入预算</a:t>
            </a:r>
          </a:p>
        </p:txBody>
      </p:sp>
      <p:sp>
        <p:nvSpPr>
          <p:cNvPr id="37" name="矩形 36"/>
          <p:cNvSpPr/>
          <p:nvPr/>
        </p:nvSpPr>
        <p:spPr>
          <a:xfrm>
            <a:off x="9384225" y="5373902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下半年新馆上项目</a:t>
            </a:r>
          </a:p>
        </p:txBody>
      </p:sp>
    </p:spTree>
    <p:extLst>
      <p:ext uri="{BB962C8B-B14F-4D97-AF65-F5344CB8AC3E}">
        <p14:creationId xmlns:p14="http://schemas.microsoft.com/office/powerpoint/2010/main" val="170220043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7" grpId="0" animBg="1"/>
      <p:bldP spid="22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标题 4"/>
          <p:cNvSpPr txBox="1">
            <a:spLocks/>
          </p:cNvSpPr>
          <p:nvPr/>
        </p:nvSpPr>
        <p:spPr>
          <a:xfrm>
            <a:off x="886763" y="139597"/>
            <a:ext cx="5360102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行业标准（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WH/T 47-2012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）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72791" y="1240062"/>
            <a:ext cx="1058517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/>
              <a:t>《</a:t>
            </a:r>
            <a:r>
              <a:rPr lang="zh-CN" altLang="en-US" sz="2800" dirty="0"/>
              <a:t>中华人民共和国文化行业标准（</a:t>
            </a:r>
            <a:r>
              <a:rPr lang="en-US" altLang="zh-CN" sz="2800" dirty="0"/>
              <a:t>WH/T 47-2012</a:t>
            </a:r>
            <a:r>
              <a:rPr lang="zh-CN" altLang="en-US" sz="2800" dirty="0"/>
              <a:t>）：图书馆数字资源统计规范</a:t>
            </a:r>
            <a:r>
              <a:rPr lang="en-US" altLang="zh-CN" sz="2800" dirty="0"/>
              <a:t>》</a:t>
            </a:r>
            <a:r>
              <a:rPr lang="zh-CN" altLang="en-US" sz="2800" dirty="0"/>
              <a:t>构建了图书馆数字资源统计指标体系，对数字资源相关术语、数字资源体系、统计指标和统计方法做出了明确界定。本标准适用于图书馆数字资源的馆藏、服务、设施和经费统计。本标准不涉及数字资源评估的指标体系和方法，但为数字资源的绩效评估提供部分基础数据。根据本标准收集的统计数据，可用于图书馆等信息机构的数字资源日常管理，基本满足国际主流标准中数字资源评估相关指标的数据要求，为数字资源评估提供参考。</a:t>
            </a:r>
          </a:p>
        </p:txBody>
      </p:sp>
    </p:spTree>
    <p:extLst>
      <p:ext uri="{BB962C8B-B14F-4D97-AF65-F5344CB8AC3E}">
        <p14:creationId xmlns:p14="http://schemas.microsoft.com/office/powerpoint/2010/main" val="13679157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741935"/>
            <a:ext cx="2535673" cy="47256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   情况总结</a:t>
            </a:r>
            <a:endParaRPr lang="en-GB" altLang="zh-CN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821273"/>
      </p:ext>
    </p:extLst>
  </p:cSld>
  <p:clrMapOvr>
    <a:masterClrMapping/>
  </p:clrMapOvr>
  <p:transition spd="slow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2104618" y="1240061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目前省市公共图书馆大部分已经使用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技术</a:t>
            </a:r>
            <a:endParaRPr lang="en-US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4313117" y="1796578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读者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自助</a:t>
            </a:r>
            <a:r>
              <a:rPr lang="zh-CN" altLang="en-US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服务，使得图书馆服务功能进一步增强。</a:t>
            </a:r>
            <a:endParaRPr lang="en-US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521616" y="2169949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引发新的业务流程重组</a:t>
            </a:r>
            <a:endParaRPr lang="en-US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730115" y="2754046"/>
            <a:ext cx="2955843" cy="1358031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促进社会主义精神文明</a:t>
            </a:r>
            <a:r>
              <a:rPr lang="zh-CN" altLang="en-US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建设</a:t>
            </a:r>
            <a:endParaRPr lang="en-US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>
            <a:spLocks/>
          </p:cNvSpPr>
          <p:nvPr/>
        </p:nvSpPr>
        <p:spPr bwMode="auto">
          <a:xfrm>
            <a:off x="8825951" y="3148571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663528" y="2717136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>
              <a:spLocks/>
            </p:cNvSpPr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8"/>
            <p:cNvSpPr>
              <a:spLocks/>
            </p:cNvSpPr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09"/>
            <p:cNvSpPr>
              <a:spLocks/>
            </p:cNvSpPr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255899" y="1731906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481535" y="2293756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18" y="3349045"/>
            <a:ext cx="4393671" cy="329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2757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>
                <a:spLocks/>
              </p:cNvSpPr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>
                <a:spLocks/>
              </p:cNvSpPr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>
                <a:spLocks/>
              </p:cNvSpPr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>
                <a:spLocks/>
              </p:cNvSpPr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>
                <a:spLocks/>
              </p:cNvSpPr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>
                <a:spLocks/>
              </p:cNvSpPr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>
                <a:spLocks/>
              </p:cNvSpPr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>
                <a:spLocks/>
              </p:cNvSpPr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>
                <a:spLocks/>
              </p:cNvSpPr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>
                <a:spLocks/>
              </p:cNvSpPr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>
                <a:spLocks/>
              </p:cNvSpPr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>
                <a:spLocks/>
              </p:cNvSpPr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>
                <a:spLocks/>
              </p:cNvSpPr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>
                <a:spLocks/>
              </p:cNvSpPr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>
                <a:spLocks/>
              </p:cNvSpPr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>
                <a:spLocks/>
              </p:cNvSpPr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>
                <a:spLocks/>
              </p:cNvSpPr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>
                <a:spLocks/>
              </p:cNvSpPr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>
                <a:spLocks/>
              </p:cNvSpPr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>
                <a:spLocks/>
              </p:cNvSpPr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>
                <a:spLocks/>
              </p:cNvSpPr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>
                <a:spLocks/>
              </p:cNvSpPr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>
                <a:spLocks/>
              </p:cNvSpPr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>
                <a:spLocks/>
              </p:cNvSpPr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>
                <a:spLocks/>
              </p:cNvSpPr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533257" y="1840173"/>
            <a:ext cx="521078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技术在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图书馆有越来越多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成功应用的案例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。目前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，图书馆</a:t>
            </a: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系统使用量呈现激增的趋势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很多馆都有获取相关技术培训、指导、产品、厂商推荐方面的要求。</a:t>
            </a:r>
            <a:endParaRPr lang="en-US" altLang="zh-CN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353835" y="1298796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1414565" y="3631354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1171010" y="3428330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171010" y="109340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559617" y="4411902"/>
            <a:ext cx="5210784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通过这次调研，显示图书馆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自助服务发展前景良好，应该加快发展；而设备故障较高、维护跟不上，并且这个问题随着使用年限增加会越来越突出，一方面早期使用的单位是否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应该考虑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报废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年更新，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另一方面应该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安排维修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资金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。以利更好的服务，另外近年</a:t>
            </a:r>
            <a:r>
              <a:rPr lang="en-US" altLang="zh-CN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RFID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新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的应用陷于停顿，需要厂商和应用单位共同进行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探索、创新。</a:t>
            </a:r>
            <a:endParaRPr lang="en-US" altLang="zh-CN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8171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8" grpId="0" animBg="1"/>
      <p:bldP spid="69" grpId="0" animBg="1"/>
      <p:bldP spid="71" grpId="0" animBg="1"/>
      <p:bldP spid="72" grpId="0" animBg="1"/>
      <p:bldP spid="8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5473"/>
            <a:ext cx="12858750" cy="5807177"/>
          </a:xfrm>
          <a:prstGeom prst="rect">
            <a:avLst/>
          </a:prstGeom>
        </p:spPr>
      </p:pic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2664471" y="1672109"/>
            <a:ext cx="752980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cap="all" spc="600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000" cap="all" spc="600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83593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79F0DD0-4762-42FB-BB9D-DD28624BE1FE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932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3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8613"/>
      </a:accent1>
      <a:accent2>
        <a:srgbClr val="82C024"/>
      </a:accent2>
      <a:accent3>
        <a:srgbClr val="1F8613"/>
      </a:accent3>
      <a:accent4>
        <a:srgbClr val="82C024"/>
      </a:accent4>
      <a:accent5>
        <a:srgbClr val="1F8613"/>
      </a:accent5>
      <a:accent6>
        <a:srgbClr val="82C024"/>
      </a:accent6>
      <a:hlink>
        <a:srgbClr val="1F8613"/>
      </a:hlink>
      <a:folHlink>
        <a:srgbClr val="82C024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自定义 33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8613"/>
      </a:accent1>
      <a:accent2>
        <a:srgbClr val="82C024"/>
      </a:accent2>
      <a:accent3>
        <a:srgbClr val="1F8613"/>
      </a:accent3>
      <a:accent4>
        <a:srgbClr val="82C024"/>
      </a:accent4>
      <a:accent5>
        <a:srgbClr val="1F8613"/>
      </a:accent5>
      <a:accent6>
        <a:srgbClr val="82C024"/>
      </a:accent6>
      <a:hlink>
        <a:srgbClr val="1F8613"/>
      </a:hlink>
      <a:folHlink>
        <a:srgbClr val="82C024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902</Words>
  <Application>Microsoft Office PowerPoint</Application>
  <PresentationFormat>自定义</PresentationFormat>
  <Paragraphs>209</Paragraphs>
  <Slides>28</Slides>
  <Notes>28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0" baseType="lpstr">
      <vt:lpstr>1_自定义设计方案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bt932.pptx</dc:title>
  <dc:creator/>
  <cp:lastModifiedBy/>
  <cp:revision>1</cp:revision>
  <dcterms:created xsi:type="dcterms:W3CDTF">2016-10-17T14:00:15Z</dcterms:created>
  <dcterms:modified xsi:type="dcterms:W3CDTF">2017-05-25T01:37:04Z</dcterms:modified>
</cp:coreProperties>
</file>