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9" r:id="rId3"/>
    <p:sldId id="271" r:id="rId4"/>
    <p:sldId id="270" r:id="rId5"/>
    <p:sldId id="260" r:id="rId6"/>
    <p:sldId id="265" r:id="rId7"/>
    <p:sldId id="266" r:id="rId8"/>
    <p:sldId id="262" r:id="rId9"/>
    <p:sldId id="273" r:id="rId10"/>
    <p:sldId id="274" r:id="rId11"/>
    <p:sldId id="267" r:id="rId12"/>
    <p:sldId id="275" r:id="rId13"/>
    <p:sldId id="276" r:id="rId14"/>
    <p:sldId id="264" r:id="rId15"/>
    <p:sldId id="268" r:id="rId16"/>
    <p:sldId id="272" r:id="rId17"/>
    <p:sldId id="263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600" autoAdjust="0"/>
  </p:normalViewPr>
  <p:slideViewPr>
    <p:cSldViewPr>
      <p:cViewPr varScale="1">
        <p:scale>
          <a:sx n="120" d="100"/>
          <a:sy n="120" d="100"/>
        </p:scale>
        <p:origin x="167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zh-CN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1608858F-1B58-4496-9A40-DEAC7E4FE39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03178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zh-CN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A02CE4F6-2E9D-43DA-BBE0-23A99BEE672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8722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宋体" charset="-122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宋体" charset="-122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宋体" charset="-122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宋体" charset="-122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宋体" charset="-122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7700" y="1447800"/>
            <a:ext cx="7848600" cy="1295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048000"/>
            <a:ext cx="8077200" cy="6350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0">
                <a:latin typeface="Trebuchet MS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Trebuchet MS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latin typeface="Trebuchet MS" pitchFamily="34" charset="0"/>
              </a:defRPr>
            </a:lvl1pPr>
          </a:lstStyle>
          <a:p>
            <a:fld id="{005DB9A1-CEA0-42C3-8834-6BD032F62224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A53B8-B454-44C8-9F4A-086B2C4873D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312724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E79DE7-F55B-4339-A829-D4B710401BF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6401961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BA6242-23F2-4A0B-9333-E2819C58F18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70945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A53A1-568E-419E-BB29-9A438BBA073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042089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6331D-94DA-4FAB-8853-4C133D63812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702776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F86AA8-883D-4B0A-B96E-545CE996B93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258819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238D05-1290-4193-A929-D722183101D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337721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631146-214C-4102-828D-38DFE2462B5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518034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1B4BD-4883-4C7D-8541-8FA670C2693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8376538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85800"/>
            <a:ext cx="2019300" cy="5715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5905500" cy="5715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83D651-C957-4551-B6A3-415108A6C1E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06404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0772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第二级项目符号文本</a:t>
            </a:r>
          </a:p>
          <a:p>
            <a:pPr lvl="2"/>
            <a:r>
              <a:rPr lang="zh-CN" altLang="en-US"/>
              <a:t>第三级项目符号文本</a:t>
            </a:r>
          </a:p>
          <a:p>
            <a:pPr lvl="3"/>
            <a:r>
              <a:rPr lang="zh-CN" altLang="en-US"/>
              <a:t> 第四级项目符号文本</a:t>
            </a:r>
          </a:p>
          <a:p>
            <a:pPr lvl="4"/>
            <a:r>
              <a:rPr lang="zh-CN" altLang="en-US"/>
              <a:t>第五级项目符号文本</a:t>
            </a:r>
          </a:p>
          <a:p>
            <a:pPr lvl="1"/>
            <a:endParaRPr lang="zh-CN" altLang="en-US"/>
          </a:p>
          <a:p>
            <a:pPr lvl="2"/>
            <a:endParaRPr lang="zh-CN" alt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077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/>
            </a:lvl1pPr>
          </a:lstStyle>
          <a:p>
            <a:endParaRPr lang="en-US" altLang="zh-CN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/>
            </a:lvl1pPr>
          </a:lstStyle>
          <a:p>
            <a:endParaRPr lang="en-US" altLang="zh-CN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/>
            </a:lvl1pPr>
          </a:lstStyle>
          <a:p>
            <a:fld id="{BFB6F317-7098-4E3C-A2C0-8C6E26F683E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宋体" charset="-122"/>
          <a:ea typeface="宋体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宋体" charset="-122"/>
          <a:ea typeface="宋体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宋体" charset="-122"/>
          <a:ea typeface="宋体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宋体" charset="-122"/>
          <a:ea typeface="宋体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宋体" charset="-122"/>
          <a:ea typeface="宋体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宋体" charset="-122"/>
          <a:ea typeface="宋体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宋体" charset="-122"/>
          <a:ea typeface="宋体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宋体" charset="-122"/>
          <a:ea typeface="宋体" charset="-122"/>
        </a:defRPr>
      </a:lvl9pPr>
    </p:titleStyle>
    <p:bodyStyle>
      <a:lvl1pPr marL="342900" indent="-342900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buClr>
          <a:schemeClr val="bg2"/>
        </a:buClr>
        <a:buChar char="•"/>
        <a:defRPr sz="3200">
          <a:solidFill>
            <a:srgbClr val="284C6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浙江图书馆</a:t>
            </a:r>
            <a:r>
              <a:rPr lang="en-US" altLang="zh-CN" dirty="0"/>
              <a:t>RFID</a:t>
            </a:r>
            <a:r>
              <a:rPr lang="zh-CN" altLang="en-US" dirty="0"/>
              <a:t>系统情况介绍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2017.5.25 </a:t>
            </a:r>
          </a:p>
          <a:p>
            <a:r>
              <a:rPr lang="zh-CN" altLang="en-US" dirty="0"/>
              <a:t>丁华强</a:t>
            </a:r>
            <a:endParaRPr lang="en-US" altLang="zh-CN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</a:t>
            </a:r>
            <a:r>
              <a:rPr lang="zh-CN" altLang="en-US" dirty="0" smtClean="0"/>
              <a:t>前期准备工作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/>
              <a:t>2007.6 </a:t>
            </a:r>
            <a:r>
              <a:rPr lang="zh-CN" altLang="en-US" sz="2800" dirty="0"/>
              <a:t>调研工作 （国内</a:t>
            </a:r>
            <a:r>
              <a:rPr lang="en-US" altLang="zh-CN" sz="2800" dirty="0"/>
              <a:t>RFID</a:t>
            </a:r>
            <a:r>
              <a:rPr lang="zh-CN" altLang="en-US" sz="2800" dirty="0"/>
              <a:t>应用始于</a:t>
            </a:r>
            <a:r>
              <a:rPr lang="en-US" altLang="zh-CN" sz="2800" dirty="0"/>
              <a:t>2006</a:t>
            </a:r>
            <a:r>
              <a:rPr lang="zh-CN" altLang="en-US" sz="2800" dirty="0" smtClean="0"/>
              <a:t>年</a:t>
            </a:r>
            <a:r>
              <a:rPr lang="en-US" altLang="zh-CN" sz="2800" dirty="0" smtClean="0"/>
              <a:t>;</a:t>
            </a:r>
            <a:r>
              <a:rPr lang="zh-CN" altLang="en-US" sz="2800" dirty="0" smtClean="0"/>
              <a:t>调研了深圳的汕头大：超高频；夏门的集</a:t>
            </a:r>
            <a:r>
              <a:rPr lang="zh-CN" altLang="en-US" sz="2800" dirty="0"/>
              <a:t>美</a:t>
            </a:r>
            <a:r>
              <a:rPr lang="zh-CN" altLang="en-US" sz="2800" dirty="0" smtClean="0"/>
              <a:t>大学： 高频）</a:t>
            </a:r>
            <a:endParaRPr lang="en-US" altLang="zh-CN" sz="2800" dirty="0"/>
          </a:p>
          <a:p>
            <a:r>
              <a:rPr lang="en-US" altLang="zh-CN" sz="2800" dirty="0"/>
              <a:t>2008.9 INNOPAC</a:t>
            </a:r>
            <a:r>
              <a:rPr lang="zh-CN" altLang="en-US" sz="2800" dirty="0"/>
              <a:t>系统升级，</a:t>
            </a:r>
            <a:r>
              <a:rPr lang="en-US" altLang="zh-CN" sz="2800" dirty="0"/>
              <a:t>SIP2</a:t>
            </a:r>
            <a:r>
              <a:rPr lang="zh-CN" altLang="en-US" sz="2800" dirty="0"/>
              <a:t>接口安装</a:t>
            </a:r>
            <a:endParaRPr lang="en-US" altLang="zh-CN" sz="2800" dirty="0"/>
          </a:p>
          <a:p>
            <a:r>
              <a:rPr lang="en-US" altLang="zh-CN" sz="2800" dirty="0"/>
              <a:t>2008.10-2009.6 </a:t>
            </a:r>
            <a:r>
              <a:rPr lang="zh-CN" altLang="en-US" sz="2800" dirty="0"/>
              <a:t>标书编写，厂商</a:t>
            </a:r>
            <a:r>
              <a:rPr lang="zh-CN" altLang="en-US" sz="2800" dirty="0" smtClean="0"/>
              <a:t>测试</a:t>
            </a:r>
            <a:endParaRPr lang="en-US" altLang="zh-CN" sz="2800" dirty="0" smtClean="0"/>
          </a:p>
          <a:p>
            <a:r>
              <a:rPr lang="en-US" altLang="zh-CN" sz="2800" dirty="0"/>
              <a:t>2009.8 </a:t>
            </a:r>
            <a:r>
              <a:rPr lang="zh-CN" altLang="en-US" sz="2800" dirty="0"/>
              <a:t>招标完成</a:t>
            </a:r>
            <a:endParaRPr lang="en-US" altLang="zh-CN" sz="2800" dirty="0"/>
          </a:p>
          <a:p>
            <a:endParaRPr lang="en-US" altLang="zh-CN" sz="2800" dirty="0"/>
          </a:p>
          <a:p>
            <a:pPr marL="0" indent="0">
              <a:buNone/>
            </a:pP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743303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项目概况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00808"/>
            <a:ext cx="8077200" cy="4495800"/>
          </a:xfrm>
        </p:spPr>
        <p:txBody>
          <a:bodyPr/>
          <a:lstStyle/>
          <a:p>
            <a:r>
              <a:rPr lang="zh-CN" altLang="en-US" sz="2400" dirty="0">
                <a:latin typeface="+mn-ea"/>
              </a:rPr>
              <a:t>实现开架</a:t>
            </a:r>
            <a:r>
              <a:rPr lang="en-US" altLang="zh-CN" sz="2400" dirty="0">
                <a:latin typeface="+mn-ea"/>
              </a:rPr>
              <a:t>50</a:t>
            </a:r>
            <a:r>
              <a:rPr lang="zh-CN" altLang="en-US" sz="2400" dirty="0">
                <a:latin typeface="+mn-ea"/>
              </a:rPr>
              <a:t>万册图书的</a:t>
            </a:r>
            <a:r>
              <a:rPr lang="en-US" altLang="zh-CN" sz="2400" dirty="0">
                <a:latin typeface="+mn-ea"/>
              </a:rPr>
              <a:t>RFID</a:t>
            </a:r>
            <a:r>
              <a:rPr lang="zh-CN" altLang="en-US" sz="2400" dirty="0">
                <a:latin typeface="+mn-ea"/>
              </a:rPr>
              <a:t>智能馆藏管理并建立分布式的自助借还网络。</a:t>
            </a:r>
            <a:endParaRPr lang="en-US" altLang="zh-CN" sz="2400" dirty="0">
              <a:latin typeface="+mn-ea"/>
            </a:endParaRPr>
          </a:p>
          <a:p>
            <a:r>
              <a:rPr lang="zh-CN" altLang="en-US" sz="2400" dirty="0" smtClean="0">
                <a:latin typeface="+mn-ea"/>
              </a:rPr>
              <a:t>项目设备：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594410"/>
              </p:ext>
            </p:extLst>
          </p:nvPr>
        </p:nvGraphicFramePr>
        <p:xfrm>
          <a:off x="899592" y="3212976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671294524"/>
                    </a:ext>
                  </a:extLst>
                </a:gridCol>
                <a:gridCol w="2639616">
                  <a:extLst>
                    <a:ext uri="{9D8B030D-6E8A-4147-A177-3AD203B41FA5}">
                      <a16:colId xmlns:a16="http://schemas.microsoft.com/office/drawing/2014/main" val="2459211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内容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数量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42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+mn-ea"/>
                        </a:rPr>
                        <a:t>RFID</a:t>
                      </a:r>
                      <a:r>
                        <a:rPr lang="zh-CN" altLang="en-US" sz="1800" dirty="0" smtClean="0">
                          <a:latin typeface="+mn-ea"/>
                        </a:rPr>
                        <a:t>标签（图书、层架）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70</a:t>
                      </a:r>
                      <a:r>
                        <a:rPr lang="zh-CN" altLang="en-US" dirty="0" smtClean="0"/>
                        <a:t>万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47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室内自助借还机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8</a:t>
                      </a:r>
                      <a:r>
                        <a:rPr lang="zh-CN" altLang="en-US" dirty="0" smtClean="0"/>
                        <a:t>台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268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+mn-ea"/>
                        </a:rPr>
                        <a:t>24</a:t>
                      </a:r>
                      <a:r>
                        <a:rPr lang="zh-CN" altLang="en-US" sz="1800" dirty="0" smtClean="0">
                          <a:latin typeface="+mn-ea"/>
                        </a:rPr>
                        <a:t>小时自助借还机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r>
                        <a:rPr lang="zh-CN" altLang="en-US" dirty="0" smtClean="0"/>
                        <a:t>套（含分拣线）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69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标签转换读写器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7</a:t>
                      </a:r>
                      <a:r>
                        <a:rPr lang="zh-CN" altLang="en-US" dirty="0" smtClean="0"/>
                        <a:t>台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9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智能盘点设备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r>
                        <a:rPr lang="zh-CN" altLang="en-US" dirty="0" smtClean="0"/>
                        <a:t>台盘点车、</a:t>
                      </a:r>
                      <a:r>
                        <a:rPr lang="en-US" altLang="zh-CN" dirty="0" smtClean="0"/>
                        <a:t>10</a:t>
                      </a:r>
                      <a:r>
                        <a:rPr lang="zh-CN" altLang="en-US" dirty="0" smtClean="0"/>
                        <a:t>台便携式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0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智能安全门禁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r>
                        <a:rPr lang="zh-CN" altLang="en-US" dirty="0" smtClean="0"/>
                        <a:t>套单通道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24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504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项目实施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495800"/>
          </a:xfrm>
        </p:spPr>
        <p:txBody>
          <a:bodyPr/>
          <a:lstStyle/>
          <a:p>
            <a:r>
              <a:rPr lang="en-US" altLang="zh-CN" sz="2400" dirty="0" smtClean="0"/>
              <a:t>2009.9-11 </a:t>
            </a:r>
            <a:r>
              <a:rPr lang="zh-CN" altLang="en-US" sz="2400" dirty="0" smtClean="0"/>
              <a:t>制定实施方案和布局</a:t>
            </a:r>
            <a:endParaRPr lang="en-US" altLang="zh-CN" sz="2400" dirty="0"/>
          </a:p>
          <a:p>
            <a:r>
              <a:rPr lang="en-US" altLang="zh-CN" sz="2400" dirty="0" smtClean="0"/>
              <a:t>2010.1-2  </a:t>
            </a:r>
            <a:r>
              <a:rPr lang="zh-CN" altLang="en-US" sz="2400" dirty="0" smtClean="0"/>
              <a:t>集中加工开架借阅室</a:t>
            </a:r>
            <a:r>
              <a:rPr lang="en-US" altLang="zh-CN" sz="2400" dirty="0" smtClean="0"/>
              <a:t>43</a:t>
            </a:r>
            <a:r>
              <a:rPr lang="zh-CN" altLang="en-US" sz="2400" dirty="0" smtClean="0"/>
              <a:t>万在架图书标签</a:t>
            </a:r>
            <a:endParaRPr lang="en-US" altLang="zh-CN" sz="2400" dirty="0"/>
          </a:p>
          <a:p>
            <a:r>
              <a:rPr lang="en-US" altLang="zh-CN" sz="2400" dirty="0"/>
              <a:t>2010.3-4 </a:t>
            </a:r>
            <a:r>
              <a:rPr lang="zh-CN" altLang="en-US" sz="2400" dirty="0"/>
              <a:t>自助系统试用，软件调试</a:t>
            </a:r>
            <a:endParaRPr lang="en-US" altLang="zh-CN" sz="2400" dirty="0"/>
          </a:p>
          <a:p>
            <a:r>
              <a:rPr lang="en-US" altLang="zh-CN" sz="2400" dirty="0"/>
              <a:t>2010.5- </a:t>
            </a:r>
            <a:r>
              <a:rPr lang="zh-CN" altLang="en-US" sz="2400" dirty="0"/>
              <a:t>自助系统正式</a:t>
            </a:r>
            <a:r>
              <a:rPr lang="zh-CN" altLang="en-US" sz="2400" dirty="0" smtClean="0"/>
              <a:t>开通</a:t>
            </a:r>
            <a:endParaRPr lang="en-US" altLang="zh-CN" sz="2400" dirty="0"/>
          </a:p>
          <a:p>
            <a:r>
              <a:rPr lang="en-US" altLang="zh-CN" sz="2400" dirty="0"/>
              <a:t>2010.6 </a:t>
            </a:r>
            <a:r>
              <a:rPr lang="zh-CN" altLang="en-US" sz="2400" dirty="0"/>
              <a:t>定位层架</a:t>
            </a:r>
            <a:r>
              <a:rPr lang="zh-CN" altLang="en-US" sz="2400" dirty="0" smtClean="0"/>
              <a:t>标签粘贴、转换，图书定位数据采集</a:t>
            </a:r>
            <a:endParaRPr lang="en-US" altLang="zh-CN" sz="2400" dirty="0" smtClean="0"/>
          </a:p>
          <a:p>
            <a:r>
              <a:rPr lang="en-US" altLang="zh-CN" sz="2400" dirty="0">
                <a:latin typeface="+mn-ea"/>
              </a:rPr>
              <a:t>2010.8-2011.1 </a:t>
            </a:r>
            <a:r>
              <a:rPr lang="zh-CN" altLang="en-US" sz="2400" dirty="0" smtClean="0">
                <a:latin typeface="+mn-ea"/>
              </a:rPr>
              <a:t>图书定位系统开发、测试</a:t>
            </a:r>
            <a:endParaRPr lang="en-US" altLang="zh-CN" sz="2400" dirty="0" smtClean="0">
              <a:latin typeface="+mn-ea"/>
            </a:endParaRPr>
          </a:p>
          <a:p>
            <a:r>
              <a:rPr lang="en-US" altLang="zh-CN" sz="2400" dirty="0" smtClean="0"/>
              <a:t>2010.8 </a:t>
            </a:r>
            <a:r>
              <a:rPr lang="en-US" altLang="zh-CN" sz="2400" dirty="0"/>
              <a:t>24</a:t>
            </a:r>
            <a:r>
              <a:rPr lang="zh-CN" altLang="en-US" sz="2400" dirty="0"/>
              <a:t>小时还书机试用</a:t>
            </a:r>
            <a:endParaRPr lang="en-US" altLang="zh-CN" sz="2400" dirty="0"/>
          </a:p>
          <a:p>
            <a:r>
              <a:rPr lang="en-US" altLang="zh-CN" sz="2400" dirty="0"/>
              <a:t>2011.7 24</a:t>
            </a:r>
            <a:r>
              <a:rPr lang="zh-CN" altLang="en-US" sz="2400" dirty="0" smtClean="0"/>
              <a:t>小时分拣</a:t>
            </a:r>
            <a:r>
              <a:rPr lang="zh-CN" altLang="en-US" sz="2400" dirty="0"/>
              <a:t>系统试用</a:t>
            </a:r>
            <a:endParaRPr lang="en-US" altLang="zh-CN" sz="2400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53163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图书注册数量</a:t>
            </a:r>
            <a:r>
              <a:rPr lang="en-US" altLang="zh-CN" dirty="0"/>
              <a:t>	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72816"/>
            <a:ext cx="8590788" cy="289121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0424" y="501317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采编</a:t>
            </a:r>
            <a:r>
              <a:rPr lang="en-US" altLang="zh-CN" dirty="0" smtClean="0"/>
              <a:t>1</a:t>
            </a:r>
            <a:r>
              <a:rPr lang="zh-CN" altLang="en-US" dirty="0" smtClean="0"/>
              <a:t>台图书标签注册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设计图书</a:t>
            </a:r>
            <a:r>
              <a:rPr lang="zh-CN" altLang="en-US" dirty="0"/>
              <a:t>标签存储格式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>
                <a:latin typeface="+mn-ea"/>
              </a:rPr>
              <a:t>图书信息</a:t>
            </a:r>
            <a:r>
              <a:rPr lang="zh-CN" altLang="en-US" sz="2800" dirty="0">
                <a:latin typeface="+mn-ea"/>
              </a:rPr>
              <a:t>写入</a:t>
            </a:r>
            <a:r>
              <a:rPr lang="en-US" altLang="zh-CN" sz="2800" dirty="0">
                <a:latin typeface="+mn-ea"/>
              </a:rPr>
              <a:t>96bits</a:t>
            </a:r>
            <a:r>
              <a:rPr lang="zh-CN" altLang="en-US" sz="2800" dirty="0" smtClean="0">
                <a:latin typeface="+mn-ea"/>
              </a:rPr>
              <a:t>的高速</a:t>
            </a:r>
            <a:r>
              <a:rPr lang="en-US" altLang="zh-CN" sz="2800" dirty="0" smtClean="0">
                <a:latin typeface="+mn-ea"/>
              </a:rPr>
              <a:t>EPC</a:t>
            </a:r>
            <a:r>
              <a:rPr lang="zh-CN" altLang="en-US" sz="2800" dirty="0">
                <a:latin typeface="+mn-ea"/>
              </a:rPr>
              <a:t>区，用户数据区不写入数据</a:t>
            </a:r>
            <a:r>
              <a:rPr lang="zh-CN" altLang="en-US" sz="2800" dirty="0" smtClean="0">
                <a:latin typeface="+mn-ea"/>
              </a:rPr>
              <a:t>。</a:t>
            </a:r>
            <a:endParaRPr lang="en-US" altLang="zh-CN" sz="2800" dirty="0" smtClean="0">
              <a:latin typeface="+mn-ea"/>
            </a:endParaRPr>
          </a:p>
          <a:p>
            <a:r>
              <a:rPr lang="zh-CN" altLang="en-US" sz="2800" dirty="0" smtClean="0">
                <a:latin typeface="+mn-ea"/>
              </a:rPr>
              <a:t>详细</a:t>
            </a:r>
            <a:r>
              <a:rPr lang="zh-CN" altLang="en-US" sz="2800" dirty="0">
                <a:latin typeface="+mn-ea"/>
              </a:rPr>
              <a:t>情况如下： </a:t>
            </a:r>
          </a:p>
          <a:p>
            <a:pPr>
              <a:buNone/>
            </a:pPr>
            <a:r>
              <a:rPr lang="zh-CN" altLang="en-US" sz="2800" dirty="0">
                <a:latin typeface="+mn-ea"/>
              </a:rPr>
              <a:t>  行业标识 </a:t>
            </a:r>
            <a:r>
              <a:rPr lang="en-US" altLang="zh-CN" sz="2800" dirty="0">
                <a:latin typeface="+mn-ea"/>
              </a:rPr>
              <a:t>8bits</a:t>
            </a:r>
            <a:r>
              <a:rPr lang="zh-CN" altLang="en-US" sz="2800" dirty="0">
                <a:latin typeface="+mn-ea"/>
              </a:rPr>
              <a:t>；标签类型 </a:t>
            </a:r>
            <a:r>
              <a:rPr lang="en-US" altLang="zh-CN" sz="2800" dirty="0">
                <a:latin typeface="+mn-ea"/>
              </a:rPr>
              <a:t>2bits </a:t>
            </a:r>
            <a:r>
              <a:rPr lang="zh-CN" altLang="en-US" sz="2800" dirty="0">
                <a:latin typeface="+mn-ea"/>
              </a:rPr>
              <a:t>；馆代码 </a:t>
            </a:r>
            <a:r>
              <a:rPr lang="en-US" altLang="zh-CN" sz="2800" dirty="0">
                <a:latin typeface="+mn-ea"/>
              </a:rPr>
              <a:t>16bits </a:t>
            </a:r>
            <a:r>
              <a:rPr lang="zh-CN" altLang="en-US" sz="2800" dirty="0">
                <a:latin typeface="+mn-ea"/>
              </a:rPr>
              <a:t>；馆藏代码 </a:t>
            </a:r>
            <a:r>
              <a:rPr lang="en-US" altLang="zh-CN" sz="2800" dirty="0">
                <a:latin typeface="+mn-ea"/>
              </a:rPr>
              <a:t>8bits</a:t>
            </a:r>
            <a:r>
              <a:rPr lang="zh-CN" altLang="en-US" sz="2800" dirty="0">
                <a:latin typeface="+mn-ea"/>
              </a:rPr>
              <a:t>；馆藏流水号 </a:t>
            </a:r>
            <a:r>
              <a:rPr lang="en-US" altLang="zh-CN" sz="2800" dirty="0">
                <a:latin typeface="+mn-ea"/>
              </a:rPr>
              <a:t>45bits </a:t>
            </a:r>
            <a:r>
              <a:rPr lang="zh-CN" altLang="en-US" sz="2800" dirty="0">
                <a:latin typeface="+mn-ea"/>
              </a:rPr>
              <a:t>；流通标识 </a:t>
            </a:r>
            <a:r>
              <a:rPr lang="en-US" altLang="zh-CN" sz="2800" dirty="0">
                <a:latin typeface="+mn-ea"/>
              </a:rPr>
              <a:t>1bit </a:t>
            </a:r>
            <a:r>
              <a:rPr lang="zh-CN" altLang="en-US" sz="2800" dirty="0">
                <a:latin typeface="+mn-ea"/>
              </a:rPr>
              <a:t>；标签格式版本号 </a:t>
            </a:r>
            <a:r>
              <a:rPr lang="en-US" altLang="zh-CN" sz="2800" dirty="0">
                <a:latin typeface="+mn-ea"/>
              </a:rPr>
              <a:t>4bits </a:t>
            </a:r>
            <a:r>
              <a:rPr lang="zh-CN" altLang="en-US" sz="2800" dirty="0">
                <a:latin typeface="+mn-ea"/>
              </a:rPr>
              <a:t>；</a:t>
            </a:r>
            <a:r>
              <a:rPr lang="en-US" altLang="zh-CN" sz="2800" dirty="0">
                <a:latin typeface="+mn-ea"/>
              </a:rPr>
              <a:t>EAS </a:t>
            </a:r>
            <a:r>
              <a:rPr lang="zh-CN" altLang="en-US" sz="2800" dirty="0">
                <a:latin typeface="+mn-ea"/>
              </a:rPr>
              <a:t>防盗位 </a:t>
            </a:r>
            <a:r>
              <a:rPr lang="en-US" altLang="zh-CN" sz="2800" dirty="0">
                <a:latin typeface="+mn-ea"/>
              </a:rPr>
              <a:t>2bits </a:t>
            </a:r>
            <a:r>
              <a:rPr lang="zh-CN" altLang="en-US" sz="2800" dirty="0">
                <a:latin typeface="+mn-ea"/>
              </a:rPr>
              <a:t>；预留 </a:t>
            </a:r>
            <a:r>
              <a:rPr lang="en-US" altLang="zh-CN" sz="2800" dirty="0">
                <a:latin typeface="+mn-ea"/>
              </a:rPr>
              <a:t>18bits </a:t>
            </a:r>
            <a:endParaRPr lang="zh-CN" altLang="en-US" sz="2800" dirty="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设计层</a:t>
            </a:r>
            <a:r>
              <a:rPr lang="zh-CN" altLang="en-US" dirty="0"/>
              <a:t>架标签存储格式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>
                <a:latin typeface="+mn-ea"/>
              </a:rPr>
              <a:t>层架信息写入高速</a:t>
            </a:r>
            <a:r>
              <a:rPr lang="en-US" altLang="zh-CN" sz="2800" dirty="0" smtClean="0">
                <a:latin typeface="+mn-ea"/>
              </a:rPr>
              <a:t>EPC</a:t>
            </a:r>
            <a:r>
              <a:rPr lang="zh-CN" altLang="en-US" sz="2800" dirty="0">
                <a:latin typeface="+mn-ea"/>
              </a:rPr>
              <a:t>区，用户数据区不写入数据</a:t>
            </a:r>
            <a:r>
              <a:rPr lang="zh-CN" altLang="en-US" sz="2800" dirty="0" smtClean="0">
                <a:latin typeface="+mn-ea"/>
              </a:rPr>
              <a:t>。</a:t>
            </a:r>
            <a:endParaRPr lang="en-US" altLang="zh-CN" sz="2800" dirty="0" smtClean="0">
              <a:latin typeface="+mn-ea"/>
            </a:endParaRPr>
          </a:p>
          <a:p>
            <a:r>
              <a:rPr lang="zh-CN" altLang="en-US" sz="2800" dirty="0" smtClean="0">
                <a:latin typeface="+mn-ea"/>
              </a:rPr>
              <a:t>详细</a:t>
            </a:r>
            <a:r>
              <a:rPr lang="zh-CN" altLang="en-US" sz="2800" dirty="0">
                <a:latin typeface="+mn-ea"/>
              </a:rPr>
              <a:t>情况如下： </a:t>
            </a:r>
          </a:p>
          <a:p>
            <a:pPr>
              <a:buNone/>
            </a:pPr>
            <a:r>
              <a:rPr lang="zh-CN" altLang="en-US" sz="2800" dirty="0">
                <a:latin typeface="+mn-ea"/>
              </a:rPr>
              <a:t>  行业标识 </a:t>
            </a:r>
            <a:r>
              <a:rPr lang="en-US" altLang="zh-CN" sz="2800" dirty="0">
                <a:latin typeface="+mn-ea"/>
              </a:rPr>
              <a:t>8bits</a:t>
            </a:r>
            <a:r>
              <a:rPr lang="zh-CN" altLang="en-US" sz="2800" dirty="0">
                <a:latin typeface="+mn-ea"/>
              </a:rPr>
              <a:t>；标签类型 </a:t>
            </a:r>
            <a:r>
              <a:rPr lang="en-US" altLang="zh-CN" sz="2800" dirty="0">
                <a:latin typeface="+mn-ea"/>
              </a:rPr>
              <a:t>2bits </a:t>
            </a:r>
            <a:r>
              <a:rPr lang="zh-CN" altLang="en-US" sz="2800" dirty="0">
                <a:latin typeface="+mn-ea"/>
              </a:rPr>
              <a:t>；馆代码 </a:t>
            </a:r>
            <a:r>
              <a:rPr lang="en-US" altLang="zh-CN" sz="2800" dirty="0">
                <a:latin typeface="+mn-ea"/>
              </a:rPr>
              <a:t>16bits </a:t>
            </a:r>
            <a:r>
              <a:rPr lang="zh-CN" altLang="en-US" sz="2800" dirty="0">
                <a:latin typeface="+mn-ea"/>
              </a:rPr>
              <a:t>；馆藏代码 </a:t>
            </a:r>
            <a:r>
              <a:rPr lang="en-US" altLang="zh-CN" sz="2800" dirty="0">
                <a:latin typeface="+mn-ea"/>
              </a:rPr>
              <a:t>8bits</a:t>
            </a:r>
            <a:r>
              <a:rPr lang="zh-CN" altLang="en-US" sz="2800" dirty="0">
                <a:latin typeface="+mn-ea"/>
              </a:rPr>
              <a:t>；流通标识 </a:t>
            </a:r>
            <a:r>
              <a:rPr lang="en-US" altLang="zh-CN" sz="2800" dirty="0">
                <a:latin typeface="+mn-ea"/>
              </a:rPr>
              <a:t>1bit </a:t>
            </a:r>
            <a:r>
              <a:rPr lang="zh-CN" altLang="en-US" sz="2800" dirty="0">
                <a:latin typeface="+mn-ea"/>
              </a:rPr>
              <a:t>；标签格式版本号 </a:t>
            </a:r>
            <a:r>
              <a:rPr lang="en-US" altLang="zh-CN" sz="2800" dirty="0">
                <a:latin typeface="+mn-ea"/>
              </a:rPr>
              <a:t>4bits </a:t>
            </a:r>
            <a:r>
              <a:rPr lang="zh-CN" altLang="en-US" sz="2800" dirty="0">
                <a:latin typeface="+mn-ea"/>
              </a:rPr>
              <a:t>；</a:t>
            </a:r>
            <a:r>
              <a:rPr lang="en-US" altLang="zh-CN" sz="2800" dirty="0">
                <a:latin typeface="+mn-ea"/>
              </a:rPr>
              <a:t>EAS </a:t>
            </a:r>
            <a:r>
              <a:rPr lang="zh-CN" altLang="en-US" sz="2800" dirty="0">
                <a:latin typeface="+mn-ea"/>
              </a:rPr>
              <a:t>防盗位 </a:t>
            </a:r>
            <a:r>
              <a:rPr lang="en-US" altLang="zh-CN" sz="2800" dirty="0">
                <a:latin typeface="+mn-ea"/>
              </a:rPr>
              <a:t>2bits </a:t>
            </a:r>
            <a:r>
              <a:rPr lang="zh-CN" altLang="en-US" sz="2800" dirty="0">
                <a:latin typeface="+mn-ea"/>
              </a:rPr>
              <a:t>；预留 </a:t>
            </a:r>
            <a:r>
              <a:rPr lang="en-US" altLang="zh-CN" sz="2800" dirty="0">
                <a:latin typeface="+mn-ea"/>
              </a:rPr>
              <a:t>11bits </a:t>
            </a:r>
            <a:r>
              <a:rPr lang="zh-CN" altLang="en-US" sz="2800" dirty="0">
                <a:latin typeface="+mn-ea"/>
              </a:rPr>
              <a:t>；层标流水号 </a:t>
            </a:r>
            <a:r>
              <a:rPr lang="en-US" altLang="zh-CN" sz="2800" dirty="0">
                <a:latin typeface="+mn-ea"/>
              </a:rPr>
              <a:t>44bits [</a:t>
            </a:r>
            <a:r>
              <a:rPr lang="zh-CN" altLang="en-US" sz="2800" dirty="0">
                <a:latin typeface="+mn-ea"/>
              </a:rPr>
              <a:t>馆区</a:t>
            </a:r>
            <a:r>
              <a:rPr lang="en-US" altLang="zh-CN" sz="2800" dirty="0">
                <a:latin typeface="+mn-ea"/>
              </a:rPr>
              <a:t>(4)+</a:t>
            </a:r>
            <a:r>
              <a:rPr lang="zh-CN" altLang="en-US" sz="2800" dirty="0">
                <a:latin typeface="+mn-ea"/>
              </a:rPr>
              <a:t>楼层</a:t>
            </a:r>
            <a:r>
              <a:rPr lang="en-US" altLang="zh-CN" sz="2800" dirty="0">
                <a:latin typeface="+mn-ea"/>
              </a:rPr>
              <a:t>(6)+</a:t>
            </a:r>
            <a:r>
              <a:rPr lang="zh-CN" altLang="en-US" sz="2800" dirty="0">
                <a:latin typeface="+mn-ea"/>
              </a:rPr>
              <a:t>借阅室</a:t>
            </a:r>
            <a:r>
              <a:rPr lang="en-US" altLang="zh-CN" sz="2800" dirty="0">
                <a:latin typeface="+mn-ea"/>
              </a:rPr>
              <a:t>(6)+</a:t>
            </a:r>
            <a:r>
              <a:rPr lang="zh-CN" altLang="en-US" sz="2800" dirty="0">
                <a:latin typeface="+mn-ea"/>
              </a:rPr>
              <a:t>架</a:t>
            </a:r>
            <a:r>
              <a:rPr lang="en-US" altLang="zh-CN" sz="2800" dirty="0">
                <a:latin typeface="+mn-ea"/>
              </a:rPr>
              <a:t>(8)+</a:t>
            </a:r>
            <a:r>
              <a:rPr lang="zh-CN" altLang="en-US" sz="2800" dirty="0">
                <a:latin typeface="+mn-ea"/>
              </a:rPr>
              <a:t>面</a:t>
            </a:r>
            <a:r>
              <a:rPr lang="en-US" altLang="zh-CN" sz="2800" dirty="0">
                <a:latin typeface="+mn-ea"/>
              </a:rPr>
              <a:t>(4)+</a:t>
            </a:r>
            <a:r>
              <a:rPr lang="zh-CN" altLang="en-US" sz="2800" dirty="0">
                <a:latin typeface="+mn-ea"/>
              </a:rPr>
              <a:t>格</a:t>
            </a:r>
            <a:r>
              <a:rPr lang="en-US" altLang="zh-CN" sz="2800" dirty="0">
                <a:latin typeface="+mn-ea"/>
              </a:rPr>
              <a:t>(16) ]</a:t>
            </a:r>
            <a:endParaRPr lang="zh-CN" altLang="en-US" sz="2800" dirty="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图书</a:t>
            </a:r>
            <a:r>
              <a:rPr lang="zh-CN" altLang="en-US" dirty="0" smtClean="0"/>
              <a:t>定位</a:t>
            </a:r>
            <a:endParaRPr lang="zh-CN" altLang="en-US" dirty="0"/>
          </a:p>
        </p:txBody>
      </p:sp>
      <p:sp>
        <p:nvSpPr>
          <p:cNvPr id="271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1772816"/>
            <a:ext cx="8077200" cy="4495800"/>
          </a:xfrm>
        </p:spPr>
        <p:txBody>
          <a:bodyPr/>
          <a:lstStyle/>
          <a:p>
            <a:r>
              <a:rPr lang="zh-CN" altLang="en-US" sz="2400" dirty="0" smtClean="0">
                <a:latin typeface="+mn-ea"/>
              </a:rPr>
              <a:t>强制定位：准确性高，但费时费力</a:t>
            </a:r>
            <a:endParaRPr lang="en-US" altLang="zh-CN" sz="2400" dirty="0" smtClean="0">
              <a:latin typeface="+mn-ea"/>
            </a:endParaRPr>
          </a:p>
          <a:p>
            <a:r>
              <a:rPr lang="zh-CN" altLang="en-US" sz="2400" dirty="0" smtClean="0">
                <a:latin typeface="+mn-ea"/>
              </a:rPr>
              <a:t>首</a:t>
            </a:r>
            <a:r>
              <a:rPr lang="zh-CN" altLang="en-US" sz="2400" dirty="0">
                <a:latin typeface="+mn-ea"/>
              </a:rPr>
              <a:t>书</a:t>
            </a:r>
            <a:r>
              <a:rPr lang="zh-CN" altLang="en-US" sz="2400" dirty="0" smtClean="0">
                <a:latin typeface="+mn-ea"/>
              </a:rPr>
              <a:t>定位：索书号定位</a:t>
            </a:r>
            <a:r>
              <a:rPr lang="zh-CN" altLang="en-US" sz="2400" dirty="0">
                <a:latin typeface="+mn-ea"/>
              </a:rPr>
              <a:t>。</a:t>
            </a:r>
            <a:r>
              <a:rPr lang="zh-CN" altLang="en-US" sz="2400" dirty="0" smtClean="0">
                <a:latin typeface="+mn-ea"/>
              </a:rPr>
              <a:t>按图书馆藏地、索书号</a:t>
            </a:r>
            <a:r>
              <a:rPr lang="zh-CN" altLang="en-US" sz="2400" dirty="0">
                <a:latin typeface="+mn-ea"/>
              </a:rPr>
              <a:t>、</a:t>
            </a:r>
            <a:r>
              <a:rPr lang="zh-CN" altLang="en-US" sz="2400" dirty="0" smtClean="0">
                <a:latin typeface="+mn-ea"/>
              </a:rPr>
              <a:t>著作号并跟</a:t>
            </a:r>
            <a:r>
              <a:rPr lang="zh-CN" altLang="en-US" sz="2400" dirty="0">
                <a:latin typeface="+mn-ea"/>
              </a:rPr>
              <a:t>据排架规则生</a:t>
            </a:r>
            <a:r>
              <a:rPr lang="zh-CN" altLang="en-US" sz="2400" dirty="0" smtClean="0">
                <a:latin typeface="+mn-ea"/>
              </a:rPr>
              <a:t>伪</a:t>
            </a:r>
            <a:r>
              <a:rPr lang="zh-CN" altLang="en-US" sz="2400" dirty="0">
                <a:latin typeface="+mn-ea"/>
              </a:rPr>
              <a:t>索</a:t>
            </a:r>
            <a:r>
              <a:rPr lang="zh-CN" altLang="en-US" sz="2400" dirty="0" smtClean="0">
                <a:latin typeface="+mn-ea"/>
              </a:rPr>
              <a:t>书号</a:t>
            </a:r>
            <a:r>
              <a:rPr lang="zh-CN" altLang="en-US" sz="2400" dirty="0">
                <a:latin typeface="+mn-ea"/>
              </a:rPr>
              <a:t>，按排架</a:t>
            </a:r>
            <a:r>
              <a:rPr lang="zh-CN" altLang="en-US" sz="2400" dirty="0" smtClean="0">
                <a:latin typeface="+mn-ea"/>
              </a:rPr>
              <a:t>规则排序。采集每格架位的首书信息。</a:t>
            </a:r>
            <a:endParaRPr lang="en-US" altLang="zh-CN" sz="2400" dirty="0" smtClean="0">
              <a:latin typeface="+mn-ea"/>
            </a:endParaRPr>
          </a:p>
          <a:p>
            <a:r>
              <a:rPr lang="zh-CN" altLang="en-US" sz="2400" dirty="0" smtClean="0">
                <a:latin typeface="+mn-ea"/>
              </a:rPr>
              <a:t>工作人员</a:t>
            </a:r>
            <a:r>
              <a:rPr lang="zh-CN" altLang="en-US" sz="2400" dirty="0">
                <a:latin typeface="+mn-ea"/>
              </a:rPr>
              <a:t>用盘点车进行</a:t>
            </a:r>
            <a:r>
              <a:rPr lang="zh-CN" altLang="en-US" sz="2400" dirty="0" smtClean="0">
                <a:latin typeface="+mn-ea"/>
              </a:rPr>
              <a:t>定位采集，</a:t>
            </a:r>
            <a:r>
              <a:rPr lang="zh-CN" altLang="en-US" sz="2400" dirty="0">
                <a:latin typeface="+mn-ea"/>
              </a:rPr>
              <a:t>定期进行纠错。</a:t>
            </a:r>
          </a:p>
          <a:p>
            <a:r>
              <a:rPr lang="zh-CN" altLang="en-US" sz="2400" dirty="0">
                <a:latin typeface="+mn-ea"/>
              </a:rPr>
              <a:t>因当时我们</a:t>
            </a:r>
            <a:r>
              <a:rPr lang="en-US" altLang="zh-CN" sz="2400" dirty="0">
                <a:latin typeface="+mn-ea"/>
              </a:rPr>
              <a:t>INNOPAC</a:t>
            </a:r>
            <a:r>
              <a:rPr lang="zh-CN" altLang="en-US" sz="2400" dirty="0">
                <a:latin typeface="+mn-ea"/>
              </a:rPr>
              <a:t>无法集成，只能利用常驻程序</a:t>
            </a:r>
            <a:r>
              <a:rPr lang="zh-CN" altLang="en-US" sz="2400" dirty="0" smtClean="0">
                <a:latin typeface="+mn-ea"/>
              </a:rPr>
              <a:t>监控鼠标区的图书</a:t>
            </a:r>
            <a:r>
              <a:rPr lang="zh-CN" altLang="en-US" sz="2400" dirty="0">
                <a:latin typeface="+mn-ea"/>
              </a:rPr>
              <a:t>条码，弹出提示点击进入导航面页</a:t>
            </a:r>
            <a:r>
              <a:rPr lang="zh-CN" altLang="en-US" sz="2400" dirty="0" smtClean="0">
                <a:latin typeface="+mn-ea"/>
              </a:rPr>
              <a:t>。</a:t>
            </a:r>
            <a:endParaRPr lang="en-US" altLang="zh-CN" sz="2400" dirty="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第一年</a:t>
            </a:r>
            <a:r>
              <a:rPr lang="zh-CN" altLang="en-US" dirty="0"/>
              <a:t>运行</a:t>
            </a:r>
            <a:r>
              <a:rPr lang="zh-CN" altLang="en-US" dirty="0" smtClean="0"/>
              <a:t>数据（开架图书）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987368"/>
              </p:ext>
            </p:extLst>
          </p:nvPr>
        </p:nvGraphicFramePr>
        <p:xfrm>
          <a:off x="611560" y="1700808"/>
          <a:ext cx="7490791" cy="2615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158">
                  <a:extLst>
                    <a:ext uri="{9D8B030D-6E8A-4147-A177-3AD203B41FA5}">
                      <a16:colId xmlns:a16="http://schemas.microsoft.com/office/drawing/2014/main" val="2353786356"/>
                    </a:ext>
                  </a:extLst>
                </a:gridCol>
                <a:gridCol w="1775740">
                  <a:extLst>
                    <a:ext uri="{9D8B030D-6E8A-4147-A177-3AD203B41FA5}">
                      <a16:colId xmlns:a16="http://schemas.microsoft.com/office/drawing/2014/main" val="948756324"/>
                    </a:ext>
                  </a:extLst>
                </a:gridCol>
                <a:gridCol w="1220576">
                  <a:extLst>
                    <a:ext uri="{9D8B030D-6E8A-4147-A177-3AD203B41FA5}">
                      <a16:colId xmlns:a16="http://schemas.microsoft.com/office/drawing/2014/main" val="653108891"/>
                    </a:ext>
                  </a:extLst>
                </a:gridCol>
                <a:gridCol w="1787871">
                  <a:extLst>
                    <a:ext uri="{9D8B030D-6E8A-4147-A177-3AD203B41FA5}">
                      <a16:colId xmlns:a16="http://schemas.microsoft.com/office/drawing/2014/main" val="3790630690"/>
                    </a:ext>
                  </a:extLst>
                </a:gridCol>
                <a:gridCol w="1208446">
                  <a:extLst>
                    <a:ext uri="{9D8B030D-6E8A-4147-A177-3AD203B41FA5}">
                      <a16:colId xmlns:a16="http://schemas.microsoft.com/office/drawing/2014/main" val="4242911818"/>
                    </a:ext>
                  </a:extLst>
                </a:gridCol>
              </a:tblGrid>
              <a:tr h="71336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2010.5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-12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自助比例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自助机失败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失败比例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1268734"/>
                  </a:ext>
                </a:extLst>
              </a:tr>
              <a:tr h="47557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流通总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借册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717214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42.47%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74626499"/>
                  </a:ext>
                </a:extLst>
              </a:tr>
              <a:tr h="47557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自助借册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304573</a:t>
                      </a: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27677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9.09%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85903102"/>
                  </a:ext>
                </a:extLst>
              </a:tr>
              <a:tr h="47557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流通总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还册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720414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79.26%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14343591"/>
                  </a:ext>
                </a:extLst>
              </a:tr>
              <a:tr h="47557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自助还册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570977</a:t>
                      </a: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50985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8.93%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87890141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927805"/>
              </p:ext>
            </p:extLst>
          </p:nvPr>
        </p:nvGraphicFramePr>
        <p:xfrm>
          <a:off x="611560" y="4725144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95663627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010456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65771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2010.5</a:t>
                      </a: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-12</a:t>
                      </a:r>
                      <a:r>
                        <a:rPr lang="zh-CN" altLang="en-US" sz="1800" b="1" kern="120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占比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35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流通总人次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830702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45.79%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5972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自助借还人次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380431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119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22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试运行</a:t>
            </a:r>
            <a:r>
              <a:rPr lang="zh-CN" altLang="en-US" dirty="0"/>
              <a:t>时问题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495800"/>
          </a:xfrm>
        </p:spPr>
        <p:txBody>
          <a:bodyPr/>
          <a:lstStyle/>
          <a:p>
            <a:r>
              <a:rPr lang="zh-CN" altLang="en-US" sz="2800" dirty="0" smtClean="0">
                <a:latin typeface="+mn-ea"/>
              </a:rPr>
              <a:t>超高频图书馆应用少，不</a:t>
            </a:r>
            <a:r>
              <a:rPr lang="zh-CN" altLang="en-US" sz="2800" dirty="0">
                <a:latin typeface="+mn-ea"/>
              </a:rPr>
              <a:t>成熟，软、硬件系统磨合期过</a:t>
            </a:r>
            <a:r>
              <a:rPr lang="zh-CN" altLang="en-US" sz="2800" dirty="0" smtClean="0">
                <a:latin typeface="+mn-ea"/>
              </a:rPr>
              <a:t>长（如</a:t>
            </a:r>
            <a:r>
              <a:rPr lang="en-US" altLang="zh-CN" sz="2800" dirty="0" smtClean="0">
                <a:latin typeface="+mn-ea"/>
              </a:rPr>
              <a:t>SIP</a:t>
            </a:r>
            <a:r>
              <a:rPr lang="zh-CN" altLang="en-US" sz="2800" dirty="0" smtClean="0">
                <a:latin typeface="+mn-ea"/>
              </a:rPr>
              <a:t>接口参数不统一）</a:t>
            </a:r>
            <a:endParaRPr lang="en-US" altLang="zh-CN" sz="2800" dirty="0" smtClean="0">
              <a:latin typeface="+mn-ea"/>
            </a:endParaRPr>
          </a:p>
          <a:p>
            <a:r>
              <a:rPr lang="zh-CN" altLang="en-US" sz="2800" dirty="0" smtClean="0">
                <a:latin typeface="+mn-ea"/>
              </a:rPr>
              <a:t>读者需要在工作人员指导下操作，老年读者接受程度底</a:t>
            </a:r>
            <a:endParaRPr lang="en-US" altLang="zh-CN" sz="2800" dirty="0" smtClean="0">
              <a:latin typeface="+mn-ea"/>
            </a:endParaRPr>
          </a:p>
          <a:p>
            <a:r>
              <a:rPr lang="zh-CN" altLang="en-US" sz="2800" dirty="0" smtClean="0">
                <a:latin typeface="+mn-ea"/>
              </a:rPr>
              <a:t>自助软件的操作流程不全面，细节和功能不完善</a:t>
            </a:r>
            <a:endParaRPr lang="en-US" altLang="zh-CN" sz="2800" dirty="0" smtClean="0">
              <a:latin typeface="+mn-ea"/>
            </a:endParaRPr>
          </a:p>
          <a:p>
            <a:r>
              <a:rPr lang="zh-CN" altLang="en-US" sz="2800" dirty="0" smtClean="0">
                <a:latin typeface="+mn-ea"/>
              </a:rPr>
              <a:t>超高频读取距离远，信号有反射，标签</a:t>
            </a:r>
            <a:r>
              <a:rPr lang="zh-CN" altLang="en-US" sz="2800" dirty="0">
                <a:latin typeface="+mn-ea"/>
              </a:rPr>
              <a:t>容易误</a:t>
            </a:r>
            <a:r>
              <a:rPr lang="zh-CN" altLang="en-US" sz="2800" dirty="0" smtClean="0">
                <a:latin typeface="+mn-ea"/>
              </a:rPr>
              <a:t>读，特别是安全门禁。</a:t>
            </a:r>
            <a:endParaRPr lang="en-US" altLang="zh-CN" sz="2800" dirty="0">
              <a:latin typeface="+mn-ea"/>
            </a:endParaRPr>
          </a:p>
          <a:p>
            <a:r>
              <a:rPr lang="en-US" altLang="zh-CN" sz="2800" dirty="0" smtClean="0">
                <a:latin typeface="+mn-ea"/>
              </a:rPr>
              <a:t>24</a:t>
            </a:r>
            <a:r>
              <a:rPr lang="zh-CN" altLang="en-US" sz="2800" dirty="0" smtClean="0">
                <a:latin typeface="+mn-ea"/>
              </a:rPr>
              <a:t>小时还书机和分拣线设计问题，机械故障严重</a:t>
            </a:r>
            <a:endParaRPr lang="zh-CN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7743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后续增加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076" y="1700808"/>
            <a:ext cx="8077200" cy="4495800"/>
          </a:xfrm>
        </p:spPr>
        <p:txBody>
          <a:bodyPr/>
          <a:lstStyle/>
          <a:p>
            <a:r>
              <a:rPr lang="zh-CN" altLang="en-US" sz="2400" dirty="0"/>
              <a:t>开通了</a:t>
            </a:r>
            <a:r>
              <a:rPr lang="en-US" altLang="zh-CN" sz="2400" dirty="0"/>
              <a:t>RFID</a:t>
            </a:r>
            <a:r>
              <a:rPr lang="zh-CN" altLang="en-US" sz="2400" dirty="0"/>
              <a:t>期刊自助外借，</a:t>
            </a:r>
            <a:r>
              <a:rPr lang="zh-CN" altLang="en-US" sz="2400" dirty="0" smtClean="0"/>
              <a:t>增加安全门禁</a:t>
            </a:r>
            <a:r>
              <a:rPr lang="zh-CN" altLang="en-US" sz="2400" dirty="0"/>
              <a:t>；</a:t>
            </a:r>
            <a:endParaRPr lang="en-US" altLang="zh-CN" sz="2400" dirty="0"/>
          </a:p>
          <a:p>
            <a:r>
              <a:rPr lang="zh-CN" altLang="en-US" sz="2400" dirty="0"/>
              <a:t>保存本阅览室部分图书</a:t>
            </a:r>
            <a:r>
              <a:rPr lang="zh-CN" altLang="en-US" sz="2400" dirty="0" smtClean="0"/>
              <a:t>添加标签</a:t>
            </a:r>
            <a:r>
              <a:rPr lang="zh-CN" altLang="en-US" sz="2400" dirty="0"/>
              <a:t>，</a:t>
            </a:r>
            <a:r>
              <a:rPr lang="zh-CN" altLang="en-US" sz="2400" dirty="0" smtClean="0"/>
              <a:t>增加安全门禁</a:t>
            </a:r>
            <a:r>
              <a:rPr lang="zh-CN" altLang="en-US" sz="2400" dirty="0"/>
              <a:t>；</a:t>
            </a:r>
            <a:endParaRPr lang="en-US" altLang="zh-CN" sz="2400" dirty="0"/>
          </a:p>
          <a:p>
            <a:r>
              <a:rPr lang="zh-CN" altLang="en-US" sz="2400" dirty="0"/>
              <a:t>更新并增加</a:t>
            </a:r>
            <a:r>
              <a:rPr lang="en-US" altLang="zh-CN" sz="2400" dirty="0"/>
              <a:t>24</a:t>
            </a:r>
            <a:r>
              <a:rPr lang="zh-CN" altLang="en-US" sz="2400" dirty="0"/>
              <a:t>小时自助还书机设备</a:t>
            </a:r>
            <a:r>
              <a:rPr lang="zh-CN" altLang="en-US" sz="2400" dirty="0" smtClean="0"/>
              <a:t>；</a:t>
            </a:r>
            <a:endParaRPr lang="en-US" altLang="zh-CN" sz="2400" dirty="0" smtClean="0"/>
          </a:p>
          <a:p>
            <a:r>
              <a:rPr lang="zh-CN" altLang="en-US" sz="2400" dirty="0" smtClean="0"/>
              <a:t>更新和增加室内自助借还机；</a:t>
            </a:r>
            <a:endParaRPr lang="en-US" altLang="zh-CN" sz="2400" dirty="0" smtClean="0"/>
          </a:p>
          <a:p>
            <a:r>
              <a:rPr lang="zh-CN" altLang="en-US" sz="2400" dirty="0" smtClean="0"/>
              <a:t>所有新增图书</a:t>
            </a:r>
            <a:r>
              <a:rPr lang="zh-CN" altLang="en-US" sz="2400" dirty="0"/>
              <a:t>添加</a:t>
            </a:r>
            <a:r>
              <a:rPr lang="en-US" altLang="zh-CN" sz="2400" dirty="0"/>
              <a:t>RFID</a:t>
            </a:r>
            <a:r>
              <a:rPr lang="zh-CN" altLang="en-US" sz="2400" dirty="0" smtClean="0"/>
              <a:t>标签；</a:t>
            </a:r>
            <a:endParaRPr lang="en-US" altLang="zh-CN" sz="2400" dirty="0" smtClean="0"/>
          </a:p>
          <a:p>
            <a:r>
              <a:rPr lang="zh-CN" altLang="en-US" sz="2400" dirty="0" smtClean="0"/>
              <a:t>重做图书定位导航，与图创系统整合</a:t>
            </a:r>
            <a:endParaRPr lang="en-US" altLang="zh-CN" sz="2400" dirty="0" smtClean="0"/>
          </a:p>
          <a:p>
            <a:endParaRPr lang="zh-CN" altLang="en-US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869160"/>
            <a:ext cx="7776864" cy="115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6505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现系统情况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00808"/>
            <a:ext cx="8077200" cy="4495800"/>
          </a:xfrm>
        </p:spPr>
        <p:txBody>
          <a:bodyPr/>
          <a:lstStyle/>
          <a:p>
            <a:r>
              <a:rPr lang="zh-CN" altLang="en-US" sz="2400" dirty="0" smtClean="0">
                <a:latin typeface="+mn-ea"/>
              </a:rPr>
              <a:t>全馆总计</a:t>
            </a:r>
            <a:r>
              <a:rPr lang="en-US" altLang="zh-CN" sz="2400" dirty="0" smtClean="0">
                <a:latin typeface="+mn-ea"/>
              </a:rPr>
              <a:t>183</a:t>
            </a:r>
            <a:r>
              <a:rPr lang="zh-CN" altLang="en-US" sz="2400" dirty="0">
                <a:latin typeface="+mn-ea"/>
              </a:rPr>
              <a:t>余万</a:t>
            </a:r>
            <a:r>
              <a:rPr lang="zh-CN" altLang="en-US" sz="2400" dirty="0" smtClean="0">
                <a:latin typeface="+mn-ea"/>
              </a:rPr>
              <a:t>册</a:t>
            </a:r>
            <a:r>
              <a:rPr lang="en-US" altLang="zh-CN" sz="2400" dirty="0" smtClean="0">
                <a:latin typeface="+mn-ea"/>
              </a:rPr>
              <a:t>RFID</a:t>
            </a:r>
            <a:r>
              <a:rPr lang="zh-CN" altLang="en-US" sz="2400" dirty="0" smtClean="0">
                <a:latin typeface="+mn-ea"/>
              </a:rPr>
              <a:t>标签的文献</a:t>
            </a:r>
            <a:r>
              <a:rPr lang="zh-CN" altLang="en-US" sz="2400" dirty="0">
                <a:latin typeface="+mn-ea"/>
              </a:rPr>
              <a:t>资料，</a:t>
            </a:r>
            <a:r>
              <a:rPr lang="zh-CN" altLang="en-US" sz="2400" dirty="0" smtClean="0">
                <a:latin typeface="+mn-ea"/>
              </a:rPr>
              <a:t>开架外借图书</a:t>
            </a:r>
            <a:r>
              <a:rPr lang="en-US" altLang="zh-CN" sz="2400" dirty="0">
                <a:latin typeface="+mn-ea"/>
              </a:rPr>
              <a:t>64</a:t>
            </a:r>
            <a:r>
              <a:rPr lang="zh-CN" altLang="en-US" sz="2400" dirty="0">
                <a:latin typeface="+mn-ea"/>
              </a:rPr>
              <a:t>万余</a:t>
            </a:r>
            <a:r>
              <a:rPr lang="zh-CN" altLang="en-US" sz="2400" dirty="0" smtClean="0">
                <a:latin typeface="+mn-ea"/>
              </a:rPr>
              <a:t>册。</a:t>
            </a:r>
            <a:endParaRPr lang="en-US" altLang="zh-CN" sz="2400" dirty="0" smtClean="0">
              <a:latin typeface="+mn-ea"/>
            </a:endParaRPr>
          </a:p>
          <a:p>
            <a:r>
              <a:rPr lang="zh-CN" altLang="en-US" sz="2400" dirty="0" smtClean="0">
                <a:latin typeface="+mn-ea"/>
              </a:rPr>
              <a:t>设备情况：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926162"/>
              </p:ext>
            </p:extLst>
          </p:nvPr>
        </p:nvGraphicFramePr>
        <p:xfrm>
          <a:off x="899592" y="3212976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2671294524"/>
                    </a:ext>
                  </a:extLst>
                </a:gridCol>
                <a:gridCol w="3071664">
                  <a:extLst>
                    <a:ext uri="{9D8B030D-6E8A-4147-A177-3AD203B41FA5}">
                      <a16:colId xmlns:a16="http://schemas.microsoft.com/office/drawing/2014/main" val="2459211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内容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数量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42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室内自助借还机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13</a:t>
                      </a:r>
                      <a:r>
                        <a:rPr lang="zh-CN" altLang="en-US" dirty="0" smtClean="0"/>
                        <a:t>台（</a:t>
                      </a:r>
                      <a:r>
                        <a:rPr lang="en-US" altLang="zh-CN" dirty="0" smtClean="0"/>
                        <a:t>2</a:t>
                      </a:r>
                      <a:r>
                        <a:rPr lang="zh-CN" altLang="en-US" dirty="0" smtClean="0"/>
                        <a:t>台分馆）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268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+mn-ea"/>
                        </a:rPr>
                        <a:t>24</a:t>
                      </a:r>
                      <a:r>
                        <a:rPr lang="zh-CN" altLang="en-US" sz="1800" dirty="0" smtClean="0">
                          <a:latin typeface="+mn-ea"/>
                        </a:rPr>
                        <a:t>小时自助借还机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r>
                        <a:rPr lang="zh-CN" altLang="en-US" dirty="0" smtClean="0"/>
                        <a:t>台（无分拣线）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69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标签转换读写器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16</a:t>
                      </a:r>
                      <a:r>
                        <a:rPr lang="zh-CN" altLang="en-US" dirty="0" smtClean="0"/>
                        <a:t>台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9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智能盘点设备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r>
                        <a:rPr lang="zh-CN" altLang="en-US" dirty="0" smtClean="0"/>
                        <a:t>台盘点车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0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智能安全门禁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7</a:t>
                      </a:r>
                      <a:r>
                        <a:rPr lang="zh-CN" altLang="en-US" dirty="0" smtClean="0"/>
                        <a:t>套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24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56116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</a:t>
            </a:r>
            <a:r>
              <a:rPr lang="zh-CN" altLang="en-US" dirty="0" smtClean="0"/>
              <a:t>运行数据（开架图书）</a:t>
            </a:r>
            <a:endParaRPr lang="zh-CN" altLang="en-US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420326"/>
              </p:ext>
            </p:extLst>
          </p:nvPr>
        </p:nvGraphicFramePr>
        <p:xfrm>
          <a:off x="611560" y="4725144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95663627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010456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65771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2017.1</a:t>
                      </a: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-4</a:t>
                      </a: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占比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35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流通总人次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312473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68.32%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5972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自助借还人次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213482</a:t>
                      </a: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119162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867801"/>
              </p:ext>
            </p:extLst>
          </p:nvPr>
        </p:nvGraphicFramePr>
        <p:xfrm>
          <a:off x="611560" y="1700808"/>
          <a:ext cx="72008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1164757246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26658764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98626943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37953652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4085029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2017.1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-4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月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自助比例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自助机失败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失败比例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9880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流通总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借册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278322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74.73%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3303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自助借册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207981</a:t>
                      </a: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2.71%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265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流通总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还册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272884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80.35%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0253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自助还册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219261</a:t>
                      </a: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3.04%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2560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24</a:t>
                      </a:r>
                      <a:r>
                        <a:rPr lang="zh-CN" altLang="en-US" dirty="0" smtClean="0"/>
                        <a:t>小时自助还书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64220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0546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45385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900" dirty="0"/>
              <a:t>运行中的问题：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772816"/>
            <a:ext cx="8077200" cy="4495800"/>
          </a:xfrm>
        </p:spPr>
        <p:txBody>
          <a:bodyPr/>
          <a:lstStyle/>
          <a:p>
            <a:r>
              <a:rPr lang="zh-CN" altLang="en-US" sz="2800" dirty="0" smtClean="0"/>
              <a:t>部分设备陈旧</a:t>
            </a:r>
            <a:endParaRPr lang="en-US" altLang="zh-CN" sz="2800" dirty="0" smtClean="0"/>
          </a:p>
          <a:p>
            <a:r>
              <a:rPr lang="zh-CN" altLang="en-US" sz="2800" dirty="0" smtClean="0"/>
              <a:t>新产品更新速度慢</a:t>
            </a:r>
            <a:endParaRPr lang="en-US" altLang="zh-CN" sz="2800" dirty="0" smtClean="0"/>
          </a:p>
          <a:p>
            <a:r>
              <a:rPr lang="en-US" altLang="zh-CN" sz="2800" dirty="0" smtClean="0"/>
              <a:t>24</a:t>
            </a:r>
            <a:r>
              <a:rPr lang="zh-CN" altLang="en-US" sz="2800" dirty="0" smtClean="0"/>
              <a:t>小时还书设备设计问题和机械故障率较高</a:t>
            </a:r>
            <a:endParaRPr lang="en-US" altLang="zh-CN" sz="2800" dirty="0" smtClean="0"/>
          </a:p>
          <a:p>
            <a:r>
              <a:rPr lang="zh-CN" altLang="en-US" sz="2800" dirty="0" smtClean="0"/>
              <a:t>读者</a:t>
            </a:r>
            <a:r>
              <a:rPr lang="zh-CN" altLang="en-US" sz="2800" dirty="0"/>
              <a:t>的使用习惯</a:t>
            </a:r>
            <a:r>
              <a:rPr lang="zh-CN" altLang="en-US" sz="2800" dirty="0" smtClean="0"/>
              <a:t>问题</a:t>
            </a:r>
            <a:endParaRPr lang="en-US" altLang="zh-CN" sz="2800" dirty="0" smtClean="0"/>
          </a:p>
          <a:p>
            <a:endParaRPr lang="en-US" altLang="zh-CN" sz="2800" dirty="0"/>
          </a:p>
          <a:p>
            <a:endParaRPr lang="zh-CN" altLang="en-US" sz="28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未来计划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/>
              <a:t>图书、</a:t>
            </a:r>
            <a:r>
              <a:rPr lang="zh-CN" altLang="en-US" sz="2800" dirty="0" smtClean="0"/>
              <a:t>期刊</a:t>
            </a:r>
            <a:r>
              <a:rPr lang="en-US" altLang="zh-CN" sz="2800" dirty="0" smtClean="0"/>
              <a:t>RFID</a:t>
            </a:r>
            <a:r>
              <a:rPr lang="zh-CN" altLang="en-US" sz="2800" dirty="0"/>
              <a:t>清点和</a:t>
            </a:r>
            <a:r>
              <a:rPr lang="zh-CN" altLang="en-US" sz="2800" dirty="0" smtClean="0"/>
              <a:t>交接</a:t>
            </a:r>
            <a:endParaRPr lang="en-US" altLang="zh-CN" sz="2800" dirty="0"/>
          </a:p>
          <a:p>
            <a:r>
              <a:rPr lang="zh-CN" altLang="en-US" sz="2800" dirty="0"/>
              <a:t>对所有图书进行标签</a:t>
            </a:r>
            <a:r>
              <a:rPr lang="zh-CN" altLang="en-US" sz="2800" dirty="0" smtClean="0"/>
              <a:t>加工</a:t>
            </a:r>
            <a:endParaRPr lang="en-US" altLang="zh-CN" sz="2800" dirty="0" smtClean="0"/>
          </a:p>
          <a:p>
            <a:r>
              <a:rPr lang="zh-CN" altLang="en-US" sz="2800" dirty="0" smtClean="0"/>
              <a:t>图书取阅统计</a:t>
            </a:r>
            <a:endParaRPr lang="en-US" altLang="zh-CN" sz="2800" dirty="0" smtClean="0"/>
          </a:p>
          <a:p>
            <a:r>
              <a:rPr lang="zh-CN" altLang="en-US" sz="2800" dirty="0" smtClean="0"/>
              <a:t>通道式借阅</a:t>
            </a:r>
            <a:endParaRPr lang="en-US" altLang="zh-CN" sz="28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45581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体会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全馆动员，各部门协作</a:t>
            </a:r>
            <a:endParaRPr lang="en-US" altLang="zh-CN" dirty="0"/>
          </a:p>
          <a:p>
            <a:r>
              <a:rPr lang="zh-CN" altLang="en-US" dirty="0"/>
              <a:t>反复研究，精心设计方案</a:t>
            </a:r>
            <a:endParaRPr lang="en-US" altLang="zh-CN" dirty="0"/>
          </a:p>
          <a:p>
            <a:r>
              <a:rPr lang="zh-CN" altLang="en-US" dirty="0" smtClean="0"/>
              <a:t>积极参与软、硬件优化</a:t>
            </a:r>
            <a:endParaRPr lang="en-US" altLang="zh-CN" dirty="0" smtClean="0"/>
          </a:p>
          <a:p>
            <a:r>
              <a:rPr lang="zh-CN" altLang="en-US" dirty="0" smtClean="0"/>
              <a:t>反复沟通产品，完善用户体验</a:t>
            </a:r>
            <a:endParaRPr lang="en-US" altLang="zh-CN" dirty="0"/>
          </a:p>
          <a:p>
            <a:r>
              <a:rPr lang="zh-CN" altLang="en-US" dirty="0" smtClean="0"/>
              <a:t>做好</a:t>
            </a:r>
            <a:r>
              <a:rPr lang="zh-CN" altLang="en-US" dirty="0"/>
              <a:t>读者指导工作</a:t>
            </a:r>
          </a:p>
        </p:txBody>
      </p:sp>
    </p:spTree>
    <p:extLst>
      <p:ext uri="{BB962C8B-B14F-4D97-AF65-F5344CB8AC3E}">
        <p14:creationId xmlns:p14="http://schemas.microsoft.com/office/powerpoint/2010/main" val="277494466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CN" sz="4800" dirty="0" smtClean="0"/>
          </a:p>
          <a:p>
            <a:pPr marL="0" indent="0" algn="ctr">
              <a:buNone/>
            </a:pPr>
            <a:r>
              <a:rPr lang="zh-CN" altLang="en-US" sz="4800" dirty="0" smtClean="0"/>
              <a:t>谢   谢</a:t>
            </a:r>
            <a:endParaRPr lang="zh-CN" altLang="en-US" sz="48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培训研讨会演示文稿">
  <a:themeElements>
    <a:clrScheme name="MS_PPTTraining_TP06256168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S_PPTTraining_TP06256168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Training_TP06256168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Training_TP06256168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Training_TP06256168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Training_TP06256168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Training_TP0625616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Training_TP0625616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Training_TP0625616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培训研讨会演示文稿</Template>
  <TotalTime>1495</TotalTime>
  <Words>887</Words>
  <Application>Microsoft Office PowerPoint</Application>
  <PresentationFormat>全屏显示(4:3)</PresentationFormat>
  <Paragraphs>149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2" baseType="lpstr">
      <vt:lpstr>宋体</vt:lpstr>
      <vt:lpstr>Arial</vt:lpstr>
      <vt:lpstr>Times New Roman</vt:lpstr>
      <vt:lpstr>Trebuchet MS</vt:lpstr>
      <vt:lpstr>培训研讨会演示文稿</vt:lpstr>
      <vt:lpstr>浙江图书馆RFID系统情况介绍</vt:lpstr>
      <vt:lpstr>项目前期准备工作</vt:lpstr>
      <vt:lpstr>项目概况</vt:lpstr>
      <vt:lpstr>项目实施</vt:lpstr>
      <vt:lpstr>图书注册数量 </vt:lpstr>
      <vt:lpstr>设计图书标签存储格式</vt:lpstr>
      <vt:lpstr>设计层架标签存储格式</vt:lpstr>
      <vt:lpstr>图书定位</vt:lpstr>
      <vt:lpstr>第一年运行数据（开架图书）</vt:lpstr>
      <vt:lpstr>试运行时问题</vt:lpstr>
      <vt:lpstr>后续增加</vt:lpstr>
      <vt:lpstr>现系统情况</vt:lpstr>
      <vt:lpstr>现运行数据（开架图书）</vt:lpstr>
      <vt:lpstr>运行中的问题：</vt:lpstr>
      <vt:lpstr>未来计划</vt:lpstr>
      <vt:lpstr>体会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图书馆RFID系统实施经验介绍</dc:title>
  <dc:creator>丁华强</dc:creator>
  <cp:lastModifiedBy>丁华强</cp:lastModifiedBy>
  <cp:revision>99</cp:revision>
  <dcterms:created xsi:type="dcterms:W3CDTF">2015-10-19T07:17:33Z</dcterms:created>
  <dcterms:modified xsi:type="dcterms:W3CDTF">2017-05-24T06:27:56Z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TC062561682052</vt:lpwstr>
  </property>
</Properties>
</file>